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8" r:id="rId2"/>
    <p:sldId id="266" r:id="rId3"/>
    <p:sldId id="259" r:id="rId4"/>
    <p:sldId id="289" r:id="rId5"/>
    <p:sldId id="290" r:id="rId6"/>
    <p:sldId id="291" r:id="rId7"/>
    <p:sldId id="292" r:id="rId8"/>
    <p:sldId id="293" r:id="rId9"/>
    <p:sldId id="294" r:id="rId10"/>
    <p:sldId id="280" r:id="rId11"/>
    <p:sldId id="285" r:id="rId12"/>
    <p:sldId id="286" r:id="rId13"/>
    <p:sldId id="296" r:id="rId14"/>
    <p:sldId id="295" r:id="rId15"/>
    <p:sldId id="283" r:id="rId16"/>
    <p:sldId id="279" r:id="rId17"/>
    <p:sldId id="299" r:id="rId18"/>
    <p:sldId id="300" r:id="rId19"/>
    <p:sldId id="301" r:id="rId20"/>
    <p:sldId id="302" r:id="rId21"/>
    <p:sldId id="303" r:id="rId22"/>
    <p:sldId id="304" r:id="rId23"/>
    <p:sldId id="305" r:id="rId24"/>
    <p:sldId id="306" r:id="rId25"/>
    <p:sldId id="307" r:id="rId26"/>
    <p:sldId id="297" r:id="rId27"/>
    <p:sldId id="309" r:id="rId28"/>
    <p:sldId id="310" r:id="rId29"/>
    <p:sldId id="311" r:id="rId30"/>
    <p:sldId id="312" r:id="rId31"/>
    <p:sldId id="313" r:id="rId32"/>
    <p:sldId id="314" r:id="rId33"/>
    <p:sldId id="315" r:id="rId34"/>
    <p:sldId id="316" r:id="rId35"/>
    <p:sldId id="337" r:id="rId36"/>
    <p:sldId id="338" r:id="rId37"/>
    <p:sldId id="317" r:id="rId38"/>
    <p:sldId id="318" r:id="rId39"/>
    <p:sldId id="321" r:id="rId40"/>
    <p:sldId id="319" r:id="rId41"/>
    <p:sldId id="320" r:id="rId42"/>
    <p:sldId id="322" r:id="rId43"/>
    <p:sldId id="323" r:id="rId44"/>
    <p:sldId id="324" r:id="rId45"/>
    <p:sldId id="325" r:id="rId46"/>
    <p:sldId id="326" r:id="rId47"/>
    <p:sldId id="328" r:id="rId48"/>
    <p:sldId id="329" r:id="rId49"/>
    <p:sldId id="330" r:id="rId50"/>
    <p:sldId id="331" r:id="rId51"/>
    <p:sldId id="333" r:id="rId52"/>
    <p:sldId id="334" r:id="rId53"/>
    <p:sldId id="335" r:id="rId54"/>
    <p:sldId id="336" r:id="rId55"/>
    <p:sldId id="308" r:id="rId56"/>
    <p:sldId id="288"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12EA202-3C21-D94E-81F8-383C0CB766DB}">
          <p14:sldIdLst>
            <p14:sldId id="258"/>
          </p14:sldIdLst>
        </p14:section>
        <p14:section name="无标题节" id="{7F9DBBA9-7A2A-E140-81C6-6683700F6D2B}">
          <p14:sldIdLst>
            <p14:sldId id="266"/>
            <p14:sldId id="259"/>
            <p14:sldId id="289"/>
            <p14:sldId id="290"/>
            <p14:sldId id="291"/>
            <p14:sldId id="292"/>
            <p14:sldId id="293"/>
            <p14:sldId id="294"/>
            <p14:sldId id="280"/>
            <p14:sldId id="285"/>
            <p14:sldId id="286"/>
            <p14:sldId id="296"/>
            <p14:sldId id="295"/>
            <p14:sldId id="283"/>
            <p14:sldId id="279"/>
            <p14:sldId id="299"/>
            <p14:sldId id="300"/>
            <p14:sldId id="301"/>
            <p14:sldId id="302"/>
            <p14:sldId id="303"/>
            <p14:sldId id="304"/>
            <p14:sldId id="305"/>
            <p14:sldId id="306"/>
            <p14:sldId id="307"/>
            <p14:sldId id="297"/>
            <p14:sldId id="309"/>
            <p14:sldId id="310"/>
            <p14:sldId id="311"/>
            <p14:sldId id="312"/>
            <p14:sldId id="313"/>
            <p14:sldId id="314"/>
            <p14:sldId id="315"/>
            <p14:sldId id="316"/>
            <p14:sldId id="337"/>
            <p14:sldId id="338"/>
            <p14:sldId id="317"/>
            <p14:sldId id="318"/>
            <p14:sldId id="321"/>
            <p14:sldId id="319"/>
            <p14:sldId id="320"/>
            <p14:sldId id="322"/>
            <p14:sldId id="323"/>
            <p14:sldId id="324"/>
            <p14:sldId id="325"/>
            <p14:sldId id="326"/>
            <p14:sldId id="328"/>
            <p14:sldId id="329"/>
            <p14:sldId id="330"/>
            <p14:sldId id="331"/>
            <p14:sldId id="333"/>
            <p14:sldId id="334"/>
            <p14:sldId id="335"/>
            <p14:sldId id="336"/>
            <p14:sldId id="308"/>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1"/>
    <p:restoredTop sz="63032"/>
  </p:normalViewPr>
  <p:slideViewPr>
    <p:cSldViewPr snapToGrid="0" snapToObjects="1">
      <p:cViewPr varScale="1">
        <p:scale>
          <a:sx n="61" d="100"/>
          <a:sy n="61" d="100"/>
        </p:scale>
        <p:origin x="8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3546E-20F6-7649-A9A4-4E4A245D3E82}" type="datetimeFigureOut">
              <a:rPr kumimoji="1" lang="zh-CN" altLang="en-US" smtClean="0"/>
              <a:t>2020/4/19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E57A1-C481-6944-857F-EAC8E932B5ED}" type="slidenum">
              <a:rPr kumimoji="1" lang="zh-CN" altLang="en-US" smtClean="0"/>
              <a:t>‹#›</a:t>
            </a:fld>
            <a:endParaRPr kumimoji="1" lang="zh-CN" altLang="en-US"/>
          </a:p>
        </p:txBody>
      </p:sp>
    </p:spTree>
    <p:extLst>
      <p:ext uri="{BB962C8B-B14F-4D97-AF65-F5344CB8AC3E}">
        <p14:creationId xmlns:p14="http://schemas.microsoft.com/office/powerpoint/2010/main" val="3614613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二叉树是递归定义的</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12</a:t>
            </a:fld>
            <a:endParaRPr kumimoji="1" lang="zh-CN" altLang="en-US"/>
          </a:p>
        </p:txBody>
      </p:sp>
    </p:spTree>
    <p:extLst>
      <p:ext uri="{BB962C8B-B14F-4D97-AF65-F5344CB8AC3E}">
        <p14:creationId xmlns:p14="http://schemas.microsoft.com/office/powerpoint/2010/main" val="420076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33</a:t>
            </a:fld>
            <a:endParaRPr kumimoji="1" lang="zh-CN" altLang="en-US"/>
          </a:p>
        </p:txBody>
      </p:sp>
    </p:spTree>
    <p:extLst>
      <p:ext uri="{BB962C8B-B14F-4D97-AF65-F5344CB8AC3E}">
        <p14:creationId xmlns:p14="http://schemas.microsoft.com/office/powerpoint/2010/main" val="818045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34</a:t>
            </a:fld>
            <a:endParaRPr kumimoji="1" lang="zh-CN" altLang="en-US"/>
          </a:p>
        </p:txBody>
      </p:sp>
    </p:spTree>
    <p:extLst>
      <p:ext uri="{BB962C8B-B14F-4D97-AF65-F5344CB8AC3E}">
        <p14:creationId xmlns:p14="http://schemas.microsoft.com/office/powerpoint/2010/main" val="2663877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35</a:t>
            </a:fld>
            <a:endParaRPr kumimoji="1" lang="zh-CN" altLang="en-US"/>
          </a:p>
        </p:txBody>
      </p:sp>
    </p:spTree>
    <p:extLst>
      <p:ext uri="{BB962C8B-B14F-4D97-AF65-F5344CB8AC3E}">
        <p14:creationId xmlns:p14="http://schemas.microsoft.com/office/powerpoint/2010/main" val="3058294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36</a:t>
            </a:fld>
            <a:endParaRPr kumimoji="1" lang="zh-CN" altLang="en-US"/>
          </a:p>
        </p:txBody>
      </p:sp>
    </p:spTree>
    <p:extLst>
      <p:ext uri="{BB962C8B-B14F-4D97-AF65-F5344CB8AC3E}">
        <p14:creationId xmlns:p14="http://schemas.microsoft.com/office/powerpoint/2010/main" val="2122826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37</a:t>
            </a:fld>
            <a:endParaRPr kumimoji="1" lang="zh-CN" altLang="en-US"/>
          </a:p>
        </p:txBody>
      </p:sp>
    </p:spTree>
    <p:extLst>
      <p:ext uri="{BB962C8B-B14F-4D97-AF65-F5344CB8AC3E}">
        <p14:creationId xmlns:p14="http://schemas.microsoft.com/office/powerpoint/2010/main" val="2582461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38</a:t>
            </a:fld>
            <a:endParaRPr kumimoji="1" lang="zh-CN" altLang="en-US"/>
          </a:p>
        </p:txBody>
      </p:sp>
    </p:spTree>
    <p:extLst>
      <p:ext uri="{BB962C8B-B14F-4D97-AF65-F5344CB8AC3E}">
        <p14:creationId xmlns:p14="http://schemas.microsoft.com/office/powerpoint/2010/main" val="3625590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39</a:t>
            </a:fld>
            <a:endParaRPr kumimoji="1" lang="zh-CN" altLang="en-US"/>
          </a:p>
        </p:txBody>
      </p:sp>
    </p:spTree>
    <p:extLst>
      <p:ext uri="{BB962C8B-B14F-4D97-AF65-F5344CB8AC3E}">
        <p14:creationId xmlns:p14="http://schemas.microsoft.com/office/powerpoint/2010/main" val="3047893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40</a:t>
            </a:fld>
            <a:endParaRPr kumimoji="1" lang="zh-CN" altLang="en-US"/>
          </a:p>
        </p:txBody>
      </p:sp>
    </p:spTree>
    <p:extLst>
      <p:ext uri="{BB962C8B-B14F-4D97-AF65-F5344CB8AC3E}">
        <p14:creationId xmlns:p14="http://schemas.microsoft.com/office/powerpoint/2010/main" val="2329743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41</a:t>
            </a:fld>
            <a:endParaRPr kumimoji="1" lang="zh-CN" altLang="en-US"/>
          </a:p>
        </p:txBody>
      </p:sp>
    </p:spTree>
    <p:extLst>
      <p:ext uri="{BB962C8B-B14F-4D97-AF65-F5344CB8AC3E}">
        <p14:creationId xmlns:p14="http://schemas.microsoft.com/office/powerpoint/2010/main" val="3857970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42</a:t>
            </a:fld>
            <a:endParaRPr kumimoji="1" lang="zh-CN" altLang="en-US"/>
          </a:p>
        </p:txBody>
      </p:sp>
    </p:spTree>
    <p:extLst>
      <p:ext uri="{BB962C8B-B14F-4D97-AF65-F5344CB8AC3E}">
        <p14:creationId xmlns:p14="http://schemas.microsoft.com/office/powerpoint/2010/main" val="815792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另一个例子：狗会叫，猫会叫，鸭子也会叫，那他们可以抽象成 一个动物对象，这个动物对象有叫这个动作，但至于具体如何叫，就不是抽象数据模型的职责了，而是具体数据类型的职责</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16</a:t>
            </a:fld>
            <a:endParaRPr kumimoji="1" lang="zh-CN" altLang="en-US"/>
          </a:p>
        </p:txBody>
      </p:sp>
    </p:spTree>
    <p:extLst>
      <p:ext uri="{BB962C8B-B14F-4D97-AF65-F5344CB8AC3E}">
        <p14:creationId xmlns:p14="http://schemas.microsoft.com/office/powerpoint/2010/main" val="4167110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43</a:t>
            </a:fld>
            <a:endParaRPr kumimoji="1" lang="zh-CN" altLang="en-US"/>
          </a:p>
        </p:txBody>
      </p:sp>
    </p:spTree>
    <p:extLst>
      <p:ext uri="{BB962C8B-B14F-4D97-AF65-F5344CB8AC3E}">
        <p14:creationId xmlns:p14="http://schemas.microsoft.com/office/powerpoint/2010/main" val="56259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44</a:t>
            </a:fld>
            <a:endParaRPr kumimoji="1" lang="zh-CN" altLang="en-US"/>
          </a:p>
        </p:txBody>
      </p:sp>
    </p:spTree>
    <p:extLst>
      <p:ext uri="{BB962C8B-B14F-4D97-AF65-F5344CB8AC3E}">
        <p14:creationId xmlns:p14="http://schemas.microsoft.com/office/powerpoint/2010/main" val="2009247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45</a:t>
            </a:fld>
            <a:endParaRPr kumimoji="1" lang="zh-CN" altLang="en-US"/>
          </a:p>
        </p:txBody>
      </p:sp>
    </p:spTree>
    <p:extLst>
      <p:ext uri="{BB962C8B-B14F-4D97-AF65-F5344CB8AC3E}">
        <p14:creationId xmlns:p14="http://schemas.microsoft.com/office/powerpoint/2010/main" val="2116935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46</a:t>
            </a:fld>
            <a:endParaRPr kumimoji="1" lang="zh-CN" altLang="en-US"/>
          </a:p>
        </p:txBody>
      </p:sp>
    </p:spTree>
    <p:extLst>
      <p:ext uri="{BB962C8B-B14F-4D97-AF65-F5344CB8AC3E}">
        <p14:creationId xmlns:p14="http://schemas.microsoft.com/office/powerpoint/2010/main" val="2019810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47</a:t>
            </a:fld>
            <a:endParaRPr kumimoji="1" lang="zh-CN" altLang="en-US"/>
          </a:p>
        </p:txBody>
      </p:sp>
    </p:spTree>
    <p:extLst>
      <p:ext uri="{BB962C8B-B14F-4D97-AF65-F5344CB8AC3E}">
        <p14:creationId xmlns:p14="http://schemas.microsoft.com/office/powerpoint/2010/main" val="2674919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48</a:t>
            </a:fld>
            <a:endParaRPr kumimoji="1" lang="zh-CN" altLang="en-US"/>
          </a:p>
        </p:txBody>
      </p:sp>
    </p:spTree>
    <p:extLst>
      <p:ext uri="{BB962C8B-B14F-4D97-AF65-F5344CB8AC3E}">
        <p14:creationId xmlns:p14="http://schemas.microsoft.com/office/powerpoint/2010/main" val="724864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49</a:t>
            </a:fld>
            <a:endParaRPr kumimoji="1" lang="zh-CN" altLang="en-US"/>
          </a:p>
        </p:txBody>
      </p:sp>
    </p:spTree>
    <p:extLst>
      <p:ext uri="{BB962C8B-B14F-4D97-AF65-F5344CB8AC3E}">
        <p14:creationId xmlns:p14="http://schemas.microsoft.com/office/powerpoint/2010/main" val="2110666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50</a:t>
            </a:fld>
            <a:endParaRPr kumimoji="1" lang="zh-CN" altLang="en-US"/>
          </a:p>
        </p:txBody>
      </p:sp>
    </p:spTree>
    <p:extLst>
      <p:ext uri="{BB962C8B-B14F-4D97-AF65-F5344CB8AC3E}">
        <p14:creationId xmlns:p14="http://schemas.microsoft.com/office/powerpoint/2010/main" val="3142474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51</a:t>
            </a:fld>
            <a:endParaRPr kumimoji="1" lang="zh-CN" altLang="en-US"/>
          </a:p>
        </p:txBody>
      </p:sp>
    </p:spTree>
    <p:extLst>
      <p:ext uri="{BB962C8B-B14F-4D97-AF65-F5344CB8AC3E}">
        <p14:creationId xmlns:p14="http://schemas.microsoft.com/office/powerpoint/2010/main" val="3360595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52</a:t>
            </a:fld>
            <a:endParaRPr kumimoji="1" lang="zh-CN" altLang="en-US"/>
          </a:p>
        </p:txBody>
      </p:sp>
    </p:spTree>
    <p:extLst>
      <p:ext uri="{BB962C8B-B14F-4D97-AF65-F5344CB8AC3E}">
        <p14:creationId xmlns:p14="http://schemas.microsoft.com/office/powerpoint/2010/main" val="2750345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26</a:t>
            </a:fld>
            <a:endParaRPr kumimoji="1" lang="zh-CN" altLang="en-US"/>
          </a:p>
        </p:txBody>
      </p:sp>
    </p:spTree>
    <p:extLst>
      <p:ext uri="{BB962C8B-B14F-4D97-AF65-F5344CB8AC3E}">
        <p14:creationId xmlns:p14="http://schemas.microsoft.com/office/powerpoint/2010/main" val="1597854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53</a:t>
            </a:fld>
            <a:endParaRPr kumimoji="1" lang="zh-CN" altLang="en-US"/>
          </a:p>
        </p:txBody>
      </p:sp>
    </p:spTree>
    <p:extLst>
      <p:ext uri="{BB962C8B-B14F-4D97-AF65-F5344CB8AC3E}">
        <p14:creationId xmlns:p14="http://schemas.microsoft.com/office/powerpoint/2010/main" val="2902342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54</a:t>
            </a:fld>
            <a:endParaRPr kumimoji="1" lang="zh-CN" altLang="en-US"/>
          </a:p>
        </p:txBody>
      </p:sp>
    </p:spTree>
    <p:extLst>
      <p:ext uri="{BB962C8B-B14F-4D97-AF65-F5344CB8AC3E}">
        <p14:creationId xmlns:p14="http://schemas.microsoft.com/office/powerpoint/2010/main" val="235807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55</a:t>
            </a:fld>
            <a:endParaRPr kumimoji="1" lang="zh-CN" altLang="en-US"/>
          </a:p>
        </p:txBody>
      </p:sp>
    </p:spTree>
    <p:extLst>
      <p:ext uri="{BB962C8B-B14F-4D97-AF65-F5344CB8AC3E}">
        <p14:creationId xmlns:p14="http://schemas.microsoft.com/office/powerpoint/2010/main" val="2321774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56</a:t>
            </a:fld>
            <a:endParaRPr kumimoji="1" lang="zh-CN" altLang="en-US"/>
          </a:p>
        </p:txBody>
      </p:sp>
    </p:spTree>
    <p:extLst>
      <p:ext uri="{BB962C8B-B14F-4D97-AF65-F5344CB8AC3E}">
        <p14:creationId xmlns:p14="http://schemas.microsoft.com/office/powerpoint/2010/main" val="3812805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27</a:t>
            </a:fld>
            <a:endParaRPr kumimoji="1" lang="zh-CN" altLang="en-US"/>
          </a:p>
        </p:txBody>
      </p:sp>
    </p:spTree>
    <p:extLst>
      <p:ext uri="{BB962C8B-B14F-4D97-AF65-F5344CB8AC3E}">
        <p14:creationId xmlns:p14="http://schemas.microsoft.com/office/powerpoint/2010/main" val="2587795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28</a:t>
            </a:fld>
            <a:endParaRPr kumimoji="1" lang="zh-CN" altLang="en-US"/>
          </a:p>
        </p:txBody>
      </p:sp>
    </p:spTree>
    <p:extLst>
      <p:ext uri="{BB962C8B-B14F-4D97-AF65-F5344CB8AC3E}">
        <p14:creationId xmlns:p14="http://schemas.microsoft.com/office/powerpoint/2010/main" val="3754957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29</a:t>
            </a:fld>
            <a:endParaRPr kumimoji="1" lang="zh-CN" altLang="en-US"/>
          </a:p>
        </p:txBody>
      </p:sp>
    </p:spTree>
    <p:extLst>
      <p:ext uri="{BB962C8B-B14F-4D97-AF65-F5344CB8AC3E}">
        <p14:creationId xmlns:p14="http://schemas.microsoft.com/office/powerpoint/2010/main" val="144369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30</a:t>
            </a:fld>
            <a:endParaRPr kumimoji="1" lang="zh-CN" altLang="en-US"/>
          </a:p>
        </p:txBody>
      </p:sp>
    </p:spTree>
    <p:extLst>
      <p:ext uri="{BB962C8B-B14F-4D97-AF65-F5344CB8AC3E}">
        <p14:creationId xmlns:p14="http://schemas.microsoft.com/office/powerpoint/2010/main" val="3001825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31</a:t>
            </a:fld>
            <a:endParaRPr kumimoji="1" lang="zh-CN" altLang="en-US"/>
          </a:p>
        </p:txBody>
      </p:sp>
    </p:spTree>
    <p:extLst>
      <p:ext uri="{BB962C8B-B14F-4D97-AF65-F5344CB8AC3E}">
        <p14:creationId xmlns:p14="http://schemas.microsoft.com/office/powerpoint/2010/main" val="2783103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32</a:t>
            </a:fld>
            <a:endParaRPr kumimoji="1" lang="zh-CN" altLang="en-US"/>
          </a:p>
        </p:txBody>
      </p:sp>
    </p:spTree>
    <p:extLst>
      <p:ext uri="{BB962C8B-B14F-4D97-AF65-F5344CB8AC3E}">
        <p14:creationId xmlns:p14="http://schemas.microsoft.com/office/powerpoint/2010/main" val="639225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985E7-AD5F-3443-8BB8-066DBE30AD4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A2B2CBD-0FC4-3740-A613-AB7C49B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BBB39B-099A-AC4C-A764-5CFC611AF3F7}"/>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C3D2BBC2-7964-964F-8BF9-F3989B2B12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D033C90-A51C-1141-89C2-007DE3F884D6}"/>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40176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C5051-4D33-D245-9A58-1FAAF9B67BC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29D678C-829A-3B42-8594-9185B5614EC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F6D5765-7915-6E4B-BCBD-3755176BD775}"/>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78114BEC-EBA0-5248-8408-11F81ED002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CA15DA3-296D-4D48-A221-CDEE3E5F7DD7}"/>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881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5EE393-BBF1-C744-BE5C-C9514841B98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C48D564-48A2-B049-AFA1-310ED30FEDC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F2BC9C1-97AF-E341-B299-23BA7B941080}"/>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4A64BF9F-C28A-934B-A0CB-D63D7BBC67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541ADA-BA2D-5A49-8DBD-7FDBCBA02C6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57066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8F6C4-8876-B04C-A968-60A25A865B4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11933AA-7949-DA45-8483-815D70FB346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206F07E-E9C8-DF4F-811B-D33F817350ED}"/>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FF07EAEA-C9E3-194D-9670-61A4982845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0BA323-77EB-E344-B990-98358B8F0AD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0287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EB8CC-9B16-5B47-8646-688D9AD7A4A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E0AF32D-FE45-B840-A45B-9F6BC17FF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A4D500E-0FFC-624C-979F-64B74E8946EA}"/>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9CCD6219-859B-2C4F-AAE5-F528699FBE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DDAB5A8-E384-D742-8E54-9D03D564D2AC}"/>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01170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DAB73-EAEC-034A-9850-98D1F0729A7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F2BC799-2889-7C42-B591-61B1C8CFA32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4BE2DE6-F13A-9F4D-938E-BF6C35645CC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F98024A-9026-374A-9835-0921E9EA0B45}"/>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6" name="页脚占位符 5">
            <a:extLst>
              <a:ext uri="{FF2B5EF4-FFF2-40B4-BE49-F238E27FC236}">
                <a16:creationId xmlns:a16="http://schemas.microsoft.com/office/drawing/2014/main" id="{3612FA65-A95A-8D42-8FF6-73019793C9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AF21F13-F798-9F4F-97E0-3FAF1DE42B22}"/>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78755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64F6E-2DA7-6845-8B7A-1BB71524C97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65DD0D5-B856-1841-9B26-823A07572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A7975FD-F7B8-AA46-AB0A-7A4DD13C260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647B958-00CA-A341-B59E-756A79F93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4EABC66-C7BD-DF46-ABD6-7CE34DF19F3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2CC4104-9AD5-584F-86AE-4156E0AF6286}"/>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8" name="页脚占位符 7">
            <a:extLst>
              <a:ext uri="{FF2B5EF4-FFF2-40B4-BE49-F238E27FC236}">
                <a16:creationId xmlns:a16="http://schemas.microsoft.com/office/drawing/2014/main" id="{D574BB21-8115-8342-B618-1B1CB257A5E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908F2E7-D748-7947-895B-85B583E38F81}"/>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7211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A26DC-7E91-6149-8A18-CB0C58A1A3F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C57088E-D40C-F045-A780-7DFF2B6613EC}"/>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4" name="页脚占位符 3">
            <a:extLst>
              <a:ext uri="{FF2B5EF4-FFF2-40B4-BE49-F238E27FC236}">
                <a16:creationId xmlns:a16="http://schemas.microsoft.com/office/drawing/2014/main" id="{BACD306C-29A0-0045-9C38-BA6B0C5A507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32ED1B5-616B-8046-BC0D-CDEC1F906D64}"/>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429110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42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EC01B-2BE2-1042-B066-B7D57FA4B55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C8FA9F5-DE12-6E41-9F1B-007593FDF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B46BBB9-02CE-6E44-B3AF-C7A83FDC0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7B0F8E-DE15-BE49-AF57-244E4414D10A}"/>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6" name="页脚占位符 5">
            <a:extLst>
              <a:ext uri="{FF2B5EF4-FFF2-40B4-BE49-F238E27FC236}">
                <a16:creationId xmlns:a16="http://schemas.microsoft.com/office/drawing/2014/main" id="{5D620EDC-8FB3-F84C-830F-00394D1F8E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EAC8968-C125-9247-B429-F6A3A40FC480}"/>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97880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1D079-429A-6A45-8CDD-CCECB97E461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5B0CA4F-9514-0F4E-9682-E4ACCC9BA6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E842C43-F2AA-2444-BF8A-3E1AB31E0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9649E7-08E4-4242-8CAE-AC76E4D5DB8D}"/>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6" name="页脚占位符 5">
            <a:extLst>
              <a:ext uri="{FF2B5EF4-FFF2-40B4-BE49-F238E27FC236}">
                <a16:creationId xmlns:a16="http://schemas.microsoft.com/office/drawing/2014/main" id="{7CDB62DF-5A2F-DA49-9173-97EB4515321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0FB3A4E-450D-9B48-BB40-F6EA89E7B625}"/>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87445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4CD426-84E5-8849-9DD7-FDE666C14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D420EFB-1FAF-FA4F-9215-EE73958A6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25F518-E84F-1943-82BB-BBB66058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A9A0857A-C26A-6948-A4AD-80020C676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CD047B8-469F-ED4E-9078-E1AF4277B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52007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9.jp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3.jp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jp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jp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FCDB2B-2A29-6F48-BC50-9F60F3C62818}"/>
              </a:ext>
            </a:extLst>
          </p:cNvPr>
          <p:cNvSpPr txBox="1"/>
          <p:nvPr/>
        </p:nvSpPr>
        <p:spPr>
          <a:xfrm>
            <a:off x="2033847" y="1969299"/>
            <a:ext cx="7758546" cy="1200329"/>
          </a:xfrm>
          <a:prstGeom prst="rect">
            <a:avLst/>
          </a:prstGeom>
          <a:noFill/>
        </p:spPr>
        <p:txBody>
          <a:bodyPr wrap="square" rtlCol="0">
            <a:spAutoFit/>
          </a:bodyPr>
          <a:lstStyle/>
          <a:p>
            <a:pPr algn="ctr"/>
            <a:r>
              <a:rPr kumimoji="1" lang="zh-CN" altLang="en-US" sz="7200" dirty="0">
                <a:latin typeface="Microsoft YaHei" panose="020B0503020204020204" pitchFamily="34" charset="-122"/>
                <a:ea typeface="Microsoft YaHei" panose="020B0503020204020204" pitchFamily="34" charset="-122"/>
              </a:rPr>
              <a:t>数据结构</a:t>
            </a:r>
          </a:p>
        </p:txBody>
      </p:sp>
      <p:sp>
        <p:nvSpPr>
          <p:cNvPr id="3" name="文本框 2">
            <a:extLst>
              <a:ext uri="{FF2B5EF4-FFF2-40B4-BE49-F238E27FC236}">
                <a16:creationId xmlns:a16="http://schemas.microsoft.com/office/drawing/2014/main" id="{8A127D42-A344-F84F-ACAF-337DAB666471}"/>
              </a:ext>
            </a:extLst>
          </p:cNvPr>
          <p:cNvSpPr txBox="1"/>
          <p:nvPr/>
        </p:nvSpPr>
        <p:spPr>
          <a:xfrm>
            <a:off x="8249055" y="5155661"/>
            <a:ext cx="3942945" cy="121978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医学信息工程  叶寒锋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E-mail:zjyesir@yeah.net</a:t>
            </a:r>
            <a:endParaRPr kumimoji="1" lang="en-US" altLang="zh-CN" sz="2400" dirty="0">
              <a:latin typeface="Microsoft YaHei" panose="020B0503020204020204" pitchFamily="34" charset="-122"/>
              <a:ea typeface="Microsoft YaHei"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A64C46-B417-4845-ADDE-3A369FD9E238}"/>
              </a:ext>
            </a:extLst>
          </p:cNvPr>
          <p:cNvSpPr txBox="1"/>
          <p:nvPr/>
        </p:nvSpPr>
        <p:spPr>
          <a:xfrm>
            <a:off x="1700784" y="3518102"/>
            <a:ext cx="8503920" cy="707886"/>
          </a:xfrm>
          <a:prstGeom prst="rect">
            <a:avLst/>
          </a:prstGeom>
          <a:noFill/>
        </p:spPr>
        <p:txBody>
          <a:bodyPr wrap="square" rtlCol="0">
            <a:spAutoFit/>
          </a:bodyPr>
          <a:lstStyle/>
          <a:p>
            <a:pPr algn="ctr"/>
            <a:r>
              <a:rPr kumimoji="1" lang="zh-CN" altLang="en-US" sz="4000" dirty="0">
                <a:latin typeface="Microsoft YaHei" panose="020B0503020204020204" pitchFamily="34" charset="-122"/>
                <a:ea typeface="Microsoft YaHei" panose="020B0503020204020204" pitchFamily="34" charset="-122"/>
              </a:rPr>
              <a:t>第</a:t>
            </a:r>
            <a:r>
              <a:rPr kumimoji="1" lang="en-US" altLang="zh-CN" sz="4000" dirty="0">
                <a:latin typeface="Microsoft YaHei" panose="020B0503020204020204" pitchFamily="34" charset="-122"/>
                <a:ea typeface="Microsoft YaHei" panose="020B0503020204020204" pitchFamily="34" charset="-122"/>
              </a:rPr>
              <a:t>8</a:t>
            </a:r>
            <a:r>
              <a:rPr kumimoji="1" lang="zh-CN" altLang="en-US" sz="4000" dirty="0">
                <a:latin typeface="Microsoft YaHei" panose="020B0503020204020204" pitchFamily="34" charset="-122"/>
                <a:ea typeface="Microsoft YaHei" panose="020B0503020204020204" pitchFamily="34" charset="-122"/>
              </a:rPr>
              <a:t>节课 树和二叉树</a:t>
            </a:r>
          </a:p>
        </p:txBody>
      </p:sp>
      <p:pic>
        <p:nvPicPr>
          <p:cNvPr id="5" name="图片 2">
            <a:extLst>
              <a:ext uri="{FF2B5EF4-FFF2-40B4-BE49-F238E27FC236}">
                <a16:creationId xmlns:a16="http://schemas.microsoft.com/office/drawing/2014/main" id="{C4D11263-438B-FC45-915A-7FA88EA8B2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818" t="9651" r="2068" b="9219"/>
          <a:stretch>
            <a:fillRect/>
          </a:stretch>
        </p:blipFill>
        <p:spPr bwMode="auto">
          <a:xfrm>
            <a:off x="9186863" y="0"/>
            <a:ext cx="3005137" cy="782637"/>
          </a:xfrm>
          <a:prstGeom prst="rect">
            <a:avLst/>
          </a:prstGeom>
          <a:solidFill>
            <a:schemeClr val="accent1"/>
          </a:solidFill>
          <a:ln>
            <a:noFill/>
          </a:ln>
        </p:spPr>
      </p:pic>
    </p:spTree>
    <p:extLst>
      <p:ext uri="{BB962C8B-B14F-4D97-AF65-F5344CB8AC3E}">
        <p14:creationId xmlns:p14="http://schemas.microsoft.com/office/powerpoint/2010/main" val="112680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a:t>
            </a:r>
            <a:r>
              <a:rPr kumimoji="1" lang="zh-CN" altLang="en-US" sz="4800" dirty="0">
                <a:latin typeface="Microsoft YaHei" panose="020B0503020204020204" pitchFamily="34" charset="-122"/>
                <a:ea typeface="Microsoft YaHei" panose="020B0503020204020204" pitchFamily="34" charset="-122"/>
              </a:rPr>
              <a:t>树的抽象数据类型</a:t>
            </a:r>
          </a:p>
        </p:txBody>
      </p:sp>
      <p:pic>
        <p:nvPicPr>
          <p:cNvPr id="4" name="图片 3">
            <a:extLst>
              <a:ext uri="{FF2B5EF4-FFF2-40B4-BE49-F238E27FC236}">
                <a16:creationId xmlns:a16="http://schemas.microsoft.com/office/drawing/2014/main" id="{083FC24B-95BC-704B-9595-5BD356FCBBF4}"/>
              </a:ext>
            </a:extLst>
          </p:cNvPr>
          <p:cNvPicPr>
            <a:picLocks noChangeAspect="1"/>
          </p:cNvPicPr>
          <p:nvPr/>
        </p:nvPicPr>
        <p:blipFill>
          <a:blip r:embed="rId3"/>
          <a:stretch>
            <a:fillRect/>
          </a:stretch>
        </p:blipFill>
        <p:spPr>
          <a:xfrm>
            <a:off x="2920134" y="1540004"/>
            <a:ext cx="6351732" cy="5317996"/>
          </a:xfrm>
          <a:prstGeom prst="rect">
            <a:avLst/>
          </a:prstGeom>
        </p:spPr>
      </p:pic>
    </p:spTree>
    <p:extLst>
      <p:ext uri="{BB962C8B-B14F-4D97-AF65-F5344CB8AC3E}">
        <p14:creationId xmlns:p14="http://schemas.microsoft.com/office/powerpoint/2010/main" val="1022283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a:t>
            </a:r>
            <a:r>
              <a:rPr kumimoji="1" lang="zh-CN" altLang="en-US" sz="4800" dirty="0">
                <a:latin typeface="Microsoft YaHei" panose="020B0503020204020204" pitchFamily="34" charset="-122"/>
                <a:ea typeface="Microsoft YaHei" panose="020B0503020204020204" pitchFamily="34" charset="-122"/>
              </a:rPr>
              <a:t>树的顺序存储和链式存储。</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610041" y="2576591"/>
            <a:ext cx="9873121" cy="1384995"/>
          </a:xfrm>
          <a:prstGeom prst="rect">
            <a:avLst/>
          </a:prstGeom>
          <a:noFill/>
        </p:spPr>
        <p:txBody>
          <a:bodyPr wrap="square" rtlCol="0">
            <a:spAutoFit/>
          </a:bodyPr>
          <a:lstStyle/>
          <a:p>
            <a:r>
              <a:rPr kumimoji="1" lang="zh-CN" altLang="en-US" sz="2800" dirty="0">
                <a:latin typeface="微软雅黑" panose="020B0503020204020204" pitchFamily="34" charset="-122"/>
                <a:ea typeface="Microsoft YaHei" panose="020B0503020204020204" pitchFamily="34" charset="-122"/>
              </a:rPr>
              <a:t>通过线性表，栈，队列的学习，我们都知道了每个结构都有</a:t>
            </a:r>
            <a:r>
              <a:rPr kumimoji="1" lang="en-US" altLang="zh-CN" sz="2800" dirty="0">
                <a:latin typeface="微软雅黑" panose="020B0503020204020204" pitchFamily="34" charset="-122"/>
                <a:ea typeface="Microsoft YaHei" panose="020B0503020204020204" pitchFamily="34" charset="-122"/>
              </a:rPr>
              <a:t>2</a:t>
            </a:r>
            <a:r>
              <a:rPr kumimoji="1" lang="zh-CN" altLang="en-US" sz="2800" dirty="0">
                <a:latin typeface="微软雅黑" panose="020B0503020204020204" pitchFamily="34" charset="-122"/>
                <a:ea typeface="Microsoft YaHei" panose="020B0503020204020204" pitchFamily="34" charset="-122"/>
              </a:rPr>
              <a:t>种存储方式，树也不例外。具体如何存储，我们将以二叉树作为例子讲解。</a:t>
            </a:r>
          </a:p>
        </p:txBody>
      </p:sp>
    </p:spTree>
    <p:extLst>
      <p:ext uri="{BB962C8B-B14F-4D97-AF65-F5344CB8AC3E}">
        <p14:creationId xmlns:p14="http://schemas.microsoft.com/office/powerpoint/2010/main" val="269173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a:t>
            </a:r>
            <a:r>
              <a:rPr kumimoji="1" lang="zh-CN" altLang="en-US" sz="4800" dirty="0">
                <a:latin typeface="Microsoft YaHei" panose="020B0503020204020204" pitchFamily="34" charset="-122"/>
                <a:ea typeface="Microsoft YaHei" panose="020B0503020204020204" pitchFamily="34" charset="-122"/>
              </a:rPr>
              <a:t>二叉树</a:t>
            </a:r>
          </a:p>
        </p:txBody>
      </p:sp>
      <p:sp>
        <p:nvSpPr>
          <p:cNvPr id="4" name="矩形 3">
            <a:extLst>
              <a:ext uri="{FF2B5EF4-FFF2-40B4-BE49-F238E27FC236}">
                <a16:creationId xmlns:a16="http://schemas.microsoft.com/office/drawing/2014/main" id="{CD5BE735-56FF-224F-8A63-135CB6B3434F}"/>
              </a:ext>
            </a:extLst>
          </p:cNvPr>
          <p:cNvSpPr/>
          <p:nvPr/>
        </p:nvSpPr>
        <p:spPr>
          <a:xfrm>
            <a:off x="557970" y="1970690"/>
            <a:ext cx="6096000" cy="3970318"/>
          </a:xfrm>
          <a:prstGeom prst="rect">
            <a:avLst/>
          </a:prstGeom>
        </p:spPr>
        <p:txBody>
          <a:bodyPr>
            <a:spAutoFit/>
          </a:bodyPr>
          <a:lstStyle/>
          <a:p>
            <a:r>
              <a:rPr lang="zh-CN" altLang="en-US" sz="2800" dirty="0">
                <a:latin typeface="微软雅黑" pitchFamily="34" charset="-122"/>
                <a:ea typeface="微软雅黑" pitchFamily="34" charset="-122"/>
              </a:rPr>
              <a:t>二叉树有如下特征：</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1.</a:t>
            </a:r>
            <a:r>
              <a:rPr lang="zh-CN" altLang="en-US" sz="2800" dirty="0">
                <a:latin typeface="微软雅黑" pitchFamily="34" charset="-122"/>
                <a:ea typeface="微软雅黑" pitchFamily="34" charset="-122"/>
              </a:rPr>
              <a:t>它可能是颗</a:t>
            </a:r>
            <a:r>
              <a:rPr lang="zh-CN" altLang="en-US" sz="2800" dirty="0">
                <a:solidFill>
                  <a:schemeClr val="accent2"/>
                </a:solidFill>
                <a:latin typeface="微软雅黑" pitchFamily="34" charset="-122"/>
                <a:ea typeface="微软雅黑" pitchFamily="34" charset="-122"/>
              </a:rPr>
              <a:t>空树</a:t>
            </a:r>
            <a:endParaRPr lang="en-US" altLang="zh-CN" sz="2800" dirty="0">
              <a:solidFill>
                <a:schemeClr val="accent2"/>
              </a:solidFill>
              <a:latin typeface="微软雅黑" pitchFamily="34" charset="-122"/>
              <a:ea typeface="微软雅黑" pitchFamily="34" charset="-122"/>
            </a:endParaRPr>
          </a:p>
          <a:p>
            <a:r>
              <a:rPr lang="en-US" altLang="zh-CN" sz="2800" dirty="0">
                <a:latin typeface="微软雅黑" pitchFamily="34" charset="-122"/>
                <a:ea typeface="微软雅黑" pitchFamily="34" charset="-122"/>
              </a:rPr>
              <a:t>   2.</a:t>
            </a:r>
            <a:r>
              <a:rPr lang="zh-CN" altLang="en-US" sz="2800" dirty="0">
                <a:latin typeface="微软雅黑" pitchFamily="34" charset="-122"/>
                <a:ea typeface="微软雅黑" pitchFamily="34" charset="-122"/>
              </a:rPr>
              <a:t>只有一个</a:t>
            </a:r>
            <a:r>
              <a:rPr lang="zh-CN" altLang="en-US" sz="2800" dirty="0">
                <a:solidFill>
                  <a:schemeClr val="accent2"/>
                </a:solidFill>
                <a:latin typeface="微软雅黑" pitchFamily="34" charset="-122"/>
                <a:ea typeface="微软雅黑" pitchFamily="34" charset="-122"/>
              </a:rPr>
              <a:t>根结点</a:t>
            </a:r>
            <a:endParaRPr lang="en-US" altLang="zh-CN" sz="2800" dirty="0">
              <a:solidFill>
                <a:schemeClr val="accent2"/>
              </a:solidFill>
              <a:latin typeface="微软雅黑" pitchFamily="34" charset="-122"/>
              <a:ea typeface="微软雅黑" pitchFamily="34" charset="-122"/>
            </a:endParaRPr>
          </a:p>
          <a:p>
            <a:r>
              <a:rPr lang="en-US" altLang="zh-CN" sz="2800" dirty="0">
                <a:latin typeface="微软雅黑" pitchFamily="34" charset="-122"/>
                <a:ea typeface="微软雅黑" pitchFamily="34" charset="-122"/>
              </a:rPr>
              <a:t>   3.</a:t>
            </a:r>
            <a:r>
              <a:rPr lang="zh-CN" altLang="en-US" sz="2800" dirty="0">
                <a:latin typeface="微软雅黑" pitchFamily="34" charset="-122"/>
                <a:ea typeface="微软雅黑" pitchFamily="34" charset="-122"/>
              </a:rPr>
              <a:t>任意一个结点，它的子树满足如下其中一个条件</a:t>
            </a:r>
            <a:r>
              <a:rPr lang="en-US" altLang="zh-CN" sz="2800" dirty="0">
                <a:latin typeface="微软雅黑" pitchFamily="34" charset="-122"/>
                <a:ea typeface="微软雅黑" pitchFamily="34" charset="-122"/>
              </a:rPr>
              <a:t>:</a:t>
            </a:r>
          </a:p>
          <a:p>
            <a:r>
              <a:rPr lang="zh-CN" altLang="en-US" sz="2800" dirty="0">
                <a:latin typeface="微软雅黑" pitchFamily="34" charset="-122"/>
                <a:ea typeface="微软雅黑" pitchFamily="34" charset="-122"/>
              </a:rPr>
              <a:t>      （</a:t>
            </a:r>
            <a:r>
              <a:rPr lang="en-US" altLang="zh-CN" sz="2800" dirty="0">
                <a:latin typeface="微软雅黑" pitchFamily="34" charset="-122"/>
                <a:ea typeface="微软雅黑" pitchFamily="34" charset="-122"/>
              </a:rPr>
              <a:t>1</a:t>
            </a:r>
            <a:r>
              <a:rPr lang="zh-CN" altLang="en-US" sz="2800" dirty="0">
                <a:latin typeface="微软雅黑" pitchFamily="34" charset="-122"/>
                <a:ea typeface="微软雅黑" pitchFamily="34" charset="-122"/>
              </a:rPr>
              <a:t>）没有左右子树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2</a:t>
            </a:r>
            <a:r>
              <a:rPr lang="zh-CN" altLang="en-US" sz="2800" dirty="0">
                <a:latin typeface="微软雅黑" pitchFamily="34" charset="-122"/>
                <a:ea typeface="微软雅黑" pitchFamily="34" charset="-122"/>
              </a:rPr>
              <a:t>）只有左子树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3</a:t>
            </a:r>
            <a:r>
              <a:rPr lang="zh-CN" altLang="en-US" sz="2800" dirty="0">
                <a:latin typeface="微软雅黑" pitchFamily="34" charset="-122"/>
                <a:ea typeface="微软雅黑" pitchFamily="34" charset="-122"/>
              </a:rPr>
              <a:t>）只有由子树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4</a:t>
            </a:r>
            <a:r>
              <a:rPr lang="zh-CN" altLang="en-US" sz="2800" dirty="0">
                <a:latin typeface="微软雅黑" pitchFamily="34" charset="-122"/>
                <a:ea typeface="微软雅黑" pitchFamily="34" charset="-122"/>
              </a:rPr>
              <a:t>）既有左子树，又有右子树</a:t>
            </a:r>
            <a:endParaRPr lang="en-US" altLang="zh-CN" sz="2800" dirty="0">
              <a:latin typeface="微软雅黑" pitchFamily="34" charset="-122"/>
              <a:ea typeface="微软雅黑" pitchFamily="34" charset="-122"/>
            </a:endParaRPr>
          </a:p>
        </p:txBody>
      </p:sp>
      <p:pic>
        <p:nvPicPr>
          <p:cNvPr id="5" name="Content Placeholder 4">
            <a:extLst>
              <a:ext uri="{FF2B5EF4-FFF2-40B4-BE49-F238E27FC236}">
                <a16:creationId xmlns:a16="http://schemas.microsoft.com/office/drawing/2014/main" id="{8C3F8198-CC09-5A41-894B-0A45F007C8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970" y="1756583"/>
            <a:ext cx="5468792" cy="3933143"/>
          </a:xfrm>
          <a:prstGeom prst="rect">
            <a:avLst/>
          </a:prstGeom>
        </p:spPr>
      </p:pic>
    </p:spTree>
    <p:extLst>
      <p:ext uri="{BB962C8B-B14F-4D97-AF65-F5344CB8AC3E}">
        <p14:creationId xmlns:p14="http://schemas.microsoft.com/office/powerpoint/2010/main" val="1981531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斜树</a:t>
            </a:r>
          </a:p>
        </p:txBody>
      </p:sp>
      <p:sp>
        <p:nvSpPr>
          <p:cNvPr id="4" name="文本框 3">
            <a:extLst>
              <a:ext uri="{FF2B5EF4-FFF2-40B4-BE49-F238E27FC236}">
                <a16:creationId xmlns:a16="http://schemas.microsoft.com/office/drawing/2014/main" id="{93BC2B78-3062-A347-A860-1F9E28359BA3}"/>
              </a:ext>
            </a:extLst>
          </p:cNvPr>
          <p:cNvSpPr txBox="1"/>
          <p:nvPr/>
        </p:nvSpPr>
        <p:spPr>
          <a:xfrm>
            <a:off x="1018309" y="2514601"/>
            <a:ext cx="4447309" cy="2677656"/>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所有的结点都只有左子树 </a:t>
            </a:r>
            <a:endParaRPr kumimoji="1" lang="en-US" altLang="zh-CN" sz="2800" dirty="0">
              <a:latin typeface="Microsoft YaHei" panose="020B0503020204020204" pitchFamily="34" charset="-122"/>
              <a:ea typeface="Microsoft YaHei" panose="020B0503020204020204" pitchFamily="34" charset="-122"/>
            </a:endParaRPr>
          </a:p>
          <a:p>
            <a:r>
              <a:rPr kumimoji="1" lang="zh-CN" altLang="en-US" sz="2800" dirty="0">
                <a:latin typeface="Microsoft YaHei" panose="020B0503020204020204" pitchFamily="34" charset="-122"/>
                <a:ea typeface="Microsoft YaHei" panose="020B0503020204020204" pitchFamily="34" charset="-122"/>
              </a:rPr>
              <a:t>              </a:t>
            </a:r>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16CDA66F-825C-2D4E-BBD1-10BF86D7C920}"/>
              </a:ext>
            </a:extLst>
          </p:cNvPr>
          <p:cNvPicPr>
            <a:picLocks noChangeAspect="1"/>
          </p:cNvPicPr>
          <p:nvPr/>
        </p:nvPicPr>
        <p:blipFill>
          <a:blip r:embed="rId3"/>
          <a:stretch>
            <a:fillRect/>
          </a:stretch>
        </p:blipFill>
        <p:spPr>
          <a:xfrm>
            <a:off x="1451265" y="3429000"/>
            <a:ext cx="3012363" cy="2677656"/>
          </a:xfrm>
          <a:prstGeom prst="rect">
            <a:avLst/>
          </a:prstGeom>
        </p:spPr>
      </p:pic>
      <p:pic>
        <p:nvPicPr>
          <p:cNvPr id="6" name="图片 5">
            <a:extLst>
              <a:ext uri="{FF2B5EF4-FFF2-40B4-BE49-F238E27FC236}">
                <a16:creationId xmlns:a16="http://schemas.microsoft.com/office/drawing/2014/main" id="{3C7A9065-7422-E140-B794-E321AC916CFE}"/>
              </a:ext>
            </a:extLst>
          </p:cNvPr>
          <p:cNvPicPr>
            <a:picLocks noChangeAspect="1"/>
          </p:cNvPicPr>
          <p:nvPr/>
        </p:nvPicPr>
        <p:blipFill>
          <a:blip r:embed="rId4"/>
          <a:stretch>
            <a:fillRect/>
          </a:stretch>
        </p:blipFill>
        <p:spPr>
          <a:xfrm>
            <a:off x="7728371" y="3356557"/>
            <a:ext cx="2739735" cy="2783223"/>
          </a:xfrm>
          <a:prstGeom prst="rect">
            <a:avLst/>
          </a:prstGeom>
        </p:spPr>
      </p:pic>
      <p:sp>
        <p:nvSpPr>
          <p:cNvPr id="7" name="文本框 6">
            <a:extLst>
              <a:ext uri="{FF2B5EF4-FFF2-40B4-BE49-F238E27FC236}">
                <a16:creationId xmlns:a16="http://schemas.microsoft.com/office/drawing/2014/main" id="{1B000C46-D8ED-8844-8AF9-71E72D656056}"/>
              </a:ext>
            </a:extLst>
          </p:cNvPr>
          <p:cNvSpPr txBox="1"/>
          <p:nvPr/>
        </p:nvSpPr>
        <p:spPr>
          <a:xfrm>
            <a:off x="7065817" y="2037547"/>
            <a:ext cx="4239491" cy="954107"/>
          </a:xfrm>
          <a:prstGeom prst="rect">
            <a:avLst/>
          </a:prstGeom>
          <a:noFill/>
        </p:spPr>
        <p:txBody>
          <a:bodyPr wrap="square" rtlCol="0">
            <a:spAutoFit/>
          </a:bodyPr>
          <a:lstStyle/>
          <a:p>
            <a:pPr lvl="0"/>
            <a:endParaRPr kumimoji="1" lang="en-US" altLang="zh-CN" sz="2800" dirty="0">
              <a:solidFill>
                <a:prstClr val="black"/>
              </a:solidFill>
              <a:latin typeface="Microsoft YaHei" panose="020B0503020204020204" pitchFamily="34" charset="-122"/>
              <a:ea typeface="Microsoft YaHei" panose="020B0503020204020204" pitchFamily="34" charset="-122"/>
            </a:endParaRPr>
          </a:p>
          <a:p>
            <a:pPr lvl="0"/>
            <a:r>
              <a:rPr kumimoji="1" lang="zh-CN" altLang="en-US" sz="2800" dirty="0">
                <a:solidFill>
                  <a:prstClr val="black"/>
                </a:solidFill>
                <a:latin typeface="Microsoft YaHei" panose="020B0503020204020204" pitchFamily="34" charset="-122"/>
                <a:ea typeface="Microsoft YaHei" panose="020B0503020204020204" pitchFamily="34" charset="-122"/>
              </a:rPr>
              <a:t>所有的结点都只有右子树</a:t>
            </a:r>
          </a:p>
        </p:txBody>
      </p:sp>
    </p:spTree>
    <p:extLst>
      <p:ext uri="{BB962C8B-B14F-4D97-AF65-F5344CB8AC3E}">
        <p14:creationId xmlns:p14="http://schemas.microsoft.com/office/powerpoint/2010/main" val="1630071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4.2</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满二叉树</a:t>
            </a:r>
          </a:p>
        </p:txBody>
      </p:sp>
      <p:sp>
        <p:nvSpPr>
          <p:cNvPr id="4" name="文本框 3">
            <a:extLst>
              <a:ext uri="{FF2B5EF4-FFF2-40B4-BE49-F238E27FC236}">
                <a16:creationId xmlns:a16="http://schemas.microsoft.com/office/drawing/2014/main" id="{AE97B10F-2883-5E4C-B261-788ED8E2A88A}"/>
              </a:ext>
            </a:extLst>
          </p:cNvPr>
          <p:cNvSpPr txBox="1"/>
          <p:nvPr/>
        </p:nvSpPr>
        <p:spPr>
          <a:xfrm>
            <a:off x="1704108" y="2098963"/>
            <a:ext cx="6670963" cy="1135054"/>
          </a:xfrm>
          <a:prstGeom prst="rect">
            <a:avLst/>
          </a:prstGeom>
          <a:noFill/>
        </p:spPr>
        <p:txBody>
          <a:bodyPr wrap="square" rtlCol="0">
            <a:spAutoFit/>
          </a:bodyPr>
          <a:lstStyle/>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所有的非叶子结点都有左子树和右子树</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所有叶子结点都在同一层上</a:t>
            </a:r>
            <a:endParaRPr lang="en-US" altLang="zh-CN" sz="2400" dirty="0">
              <a:latin typeface="Microsoft YaHei" panose="020B0503020204020204" pitchFamily="34" charset="-122"/>
              <a:ea typeface="Microsoft YaHei" panose="020B0503020204020204" pitchFamily="34" charset="-122"/>
            </a:endParaRPr>
          </a:p>
        </p:txBody>
      </p:sp>
      <p:pic>
        <p:nvPicPr>
          <p:cNvPr id="5" name="Content Placeholder 8">
            <a:extLst>
              <a:ext uri="{FF2B5EF4-FFF2-40B4-BE49-F238E27FC236}">
                <a16:creationId xmlns:a16="http://schemas.microsoft.com/office/drawing/2014/main" id="{4841812E-9BFD-B043-97D1-3712297DE1AF}"/>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3990108" y="3429000"/>
            <a:ext cx="4568417" cy="3309389"/>
          </a:xfrm>
          <a:prstGeom prst="rect">
            <a:avLst/>
          </a:prstGeom>
        </p:spPr>
      </p:pic>
    </p:spTree>
    <p:extLst>
      <p:ext uri="{BB962C8B-B14F-4D97-AF65-F5344CB8AC3E}">
        <p14:creationId xmlns:p14="http://schemas.microsoft.com/office/powerpoint/2010/main" val="1583794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562510"/>
            <a:ext cx="9067304"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4.3</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完全二叉树</a:t>
            </a: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1725370"/>
          </a:xfrm>
          <a:prstGeom prst="rect">
            <a:avLst/>
          </a:prstGeom>
        </p:spPr>
        <p:txBody>
          <a:bodyPr wrap="square">
            <a:spAutoFit/>
          </a:bodyPr>
          <a:lstStyle/>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叶子结点分布在最后两层</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任意结点，若它的右子树的最大深度是 </a:t>
            </a:r>
            <a:r>
              <a:rPr lang="en-US" altLang="zh-CN" sz="2400" dirty="0">
                <a:latin typeface="Microsoft YaHei" panose="020B0503020204020204" pitchFamily="34" charset="-122"/>
                <a:ea typeface="Microsoft YaHei" panose="020B0503020204020204" pitchFamily="34" charset="-122"/>
              </a:rPr>
              <a:t>L,</a:t>
            </a:r>
            <a:r>
              <a:rPr lang="zh-CN" altLang="en-US" sz="2400" dirty="0">
                <a:latin typeface="Microsoft YaHei" panose="020B0503020204020204" pitchFamily="34" charset="-122"/>
                <a:ea typeface="Microsoft YaHei" panose="020B0503020204020204" pitchFamily="34" charset="-122"/>
              </a:rPr>
              <a:t>则它的左子树的最大深度为 </a:t>
            </a:r>
            <a:r>
              <a:rPr lang="en-US" altLang="zh-CN" sz="2400" dirty="0">
                <a:latin typeface="Microsoft YaHei" panose="020B0503020204020204" pitchFamily="34" charset="-122"/>
                <a:ea typeface="Microsoft YaHei" panose="020B0503020204020204" pitchFamily="34" charset="-122"/>
              </a:rPr>
              <a:t>L</a:t>
            </a:r>
            <a:r>
              <a:rPr lang="zh-CN" altLang="en-US" sz="2400" dirty="0">
                <a:latin typeface="Microsoft YaHei" panose="020B0503020204020204" pitchFamily="34" charset="-122"/>
                <a:ea typeface="Microsoft YaHei" panose="020B0503020204020204" pitchFamily="34" charset="-122"/>
              </a:rPr>
              <a:t>或者 </a:t>
            </a:r>
            <a:r>
              <a:rPr lang="en-US" altLang="zh-CN" sz="2400" dirty="0">
                <a:latin typeface="Microsoft YaHei" panose="020B0503020204020204" pitchFamily="34" charset="-122"/>
                <a:ea typeface="Microsoft YaHei" panose="020B0503020204020204" pitchFamily="34" charset="-122"/>
              </a:rPr>
              <a:t>L+1</a:t>
            </a:r>
          </a:p>
        </p:txBody>
      </p:sp>
      <p:pic>
        <p:nvPicPr>
          <p:cNvPr id="5" name="Content Placeholder 8">
            <a:extLst>
              <a:ext uri="{FF2B5EF4-FFF2-40B4-BE49-F238E27FC236}">
                <a16:creationId xmlns:a16="http://schemas.microsoft.com/office/drawing/2014/main" id="{FF4BB72D-D8C3-CE45-9B27-05F6FF1E5574}"/>
              </a:ext>
            </a:extLst>
          </p:cNvPr>
          <p:cNvPicPr>
            <a:picLocks noChangeAspect="1"/>
          </p:cNvPicPr>
          <p:nvPr/>
        </p:nvPicPr>
        <p:blipFill>
          <a:blip r:embed="rId3">
            <a:extLst>
              <a:ext uri="{28A0092B-C50C-407E-A947-70E740481C1C}">
                <a14:useLocalDpi xmlns:a14="http://schemas.microsoft.com/office/drawing/2010/main" val="0"/>
              </a:ext>
            </a:extLst>
          </a:blip>
          <a:srcRect l="49116"/>
          <a:stretch>
            <a:fillRect/>
          </a:stretch>
        </p:blipFill>
        <p:spPr>
          <a:xfrm>
            <a:off x="4204861" y="3424789"/>
            <a:ext cx="4544284" cy="3315166"/>
          </a:xfrm>
          <a:prstGeom prst="rect">
            <a:avLst/>
          </a:prstGeom>
        </p:spPr>
      </p:pic>
    </p:spTree>
    <p:extLst>
      <p:ext uri="{BB962C8B-B14F-4D97-AF65-F5344CB8AC3E}">
        <p14:creationId xmlns:p14="http://schemas.microsoft.com/office/powerpoint/2010/main" val="1742615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 name="图形 3" descr="有想法的人">
            <a:extLst>
              <a:ext uri="{FF2B5EF4-FFF2-40B4-BE49-F238E27FC236}">
                <a16:creationId xmlns:a16="http://schemas.microsoft.com/office/drawing/2014/main" id="{D4C3E558-BD42-8746-B66E-4F0C4FA446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7127" y="2410691"/>
            <a:ext cx="914400" cy="914400"/>
          </a:xfrm>
          <a:prstGeom prst="rect">
            <a:avLst/>
          </a:prstGeom>
        </p:spPr>
      </p:pic>
      <p:sp>
        <p:nvSpPr>
          <p:cNvPr id="5" name="文本框 4">
            <a:extLst>
              <a:ext uri="{FF2B5EF4-FFF2-40B4-BE49-F238E27FC236}">
                <a16:creationId xmlns:a16="http://schemas.microsoft.com/office/drawing/2014/main" id="{3F538EE8-253B-6246-A04C-8B104DEBD97C}"/>
              </a:ext>
            </a:extLst>
          </p:cNvPr>
          <p:cNvSpPr txBox="1"/>
          <p:nvPr/>
        </p:nvSpPr>
        <p:spPr>
          <a:xfrm>
            <a:off x="3054928" y="2305615"/>
            <a:ext cx="8291945" cy="2677656"/>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在学习完二叉树的存储结构之后，请编写程序判断一颗二叉树是</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是一棵左斜树？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是一棵右斜树？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满二叉树？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完全二叉树？</a:t>
            </a:r>
          </a:p>
        </p:txBody>
      </p:sp>
    </p:spTree>
    <p:extLst>
      <p:ext uri="{BB962C8B-B14F-4D97-AF65-F5344CB8AC3E}">
        <p14:creationId xmlns:p14="http://schemas.microsoft.com/office/powerpoint/2010/main" val="3338372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1</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3905043"/>
          </a:xfrm>
          <a:prstGeom prst="rect">
            <a:avLst/>
          </a:prstGeom>
        </p:spPr>
        <p:txBody>
          <a:bodyPr wrap="square">
            <a:spAutoFit/>
          </a:bodyPr>
          <a:lstStyle/>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在二叉树的第</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层，最多有</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i-1</a:t>
            </a:r>
            <a:r>
              <a:rPr lang="zh-CN" altLang="en-US" sz="2400" baseline="30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个结点</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例子：参照满二叉树</a:t>
            </a: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第一层 </a:t>
            </a:r>
            <a:r>
              <a:rPr lang="en-US" altLang="zh-CN" sz="2400" dirty="0">
                <a:latin typeface="Microsoft YaHei" panose="020B0503020204020204" pitchFamily="34" charset="-122"/>
                <a:ea typeface="Microsoft YaHei" panose="020B0503020204020204" pitchFamily="34" charset="-122"/>
              </a:rPr>
              <a:t>1</a:t>
            </a:r>
          </a:p>
          <a:p>
            <a:pPr>
              <a:lnSpc>
                <a:spcPct val="150000"/>
              </a:lnSpc>
            </a:pPr>
            <a:r>
              <a:rPr lang="zh-CN" altLang="en-US" sz="2400" dirty="0">
                <a:latin typeface="Microsoft YaHei" panose="020B0503020204020204" pitchFamily="34" charset="-122"/>
                <a:ea typeface="Microsoft YaHei" panose="020B0503020204020204" pitchFamily="34" charset="-122"/>
              </a:rPr>
              <a:t>第二层 </a:t>
            </a:r>
            <a:r>
              <a:rPr lang="en-US" altLang="zh-CN" sz="2400" dirty="0">
                <a:latin typeface="Microsoft YaHei" panose="020B0503020204020204" pitchFamily="34" charset="-122"/>
                <a:ea typeface="Microsoft YaHei" panose="020B0503020204020204" pitchFamily="34" charset="-122"/>
              </a:rPr>
              <a:t>2</a:t>
            </a:r>
          </a:p>
          <a:p>
            <a:pPr>
              <a:lnSpc>
                <a:spcPct val="150000"/>
              </a:lnSpc>
            </a:pPr>
            <a:r>
              <a:rPr lang="zh-CN" altLang="en-US" sz="2400" dirty="0">
                <a:latin typeface="Microsoft YaHei" panose="020B0503020204020204" pitchFamily="34" charset="-122"/>
                <a:ea typeface="Microsoft YaHei" panose="020B0503020204020204" pitchFamily="34" charset="-122"/>
              </a:rPr>
              <a:t>第三层 </a:t>
            </a:r>
            <a:r>
              <a:rPr lang="en-US" altLang="zh-CN" sz="2400" dirty="0">
                <a:latin typeface="Microsoft YaHei" panose="020B0503020204020204" pitchFamily="34" charset="-122"/>
                <a:ea typeface="Microsoft YaHei" panose="020B0503020204020204" pitchFamily="34" charset="-122"/>
              </a:rPr>
              <a:t>4</a:t>
            </a:r>
          </a:p>
          <a:p>
            <a:pPr>
              <a:lnSpc>
                <a:spcPct val="150000"/>
              </a:lnSpc>
            </a:pPr>
            <a:r>
              <a:rPr lang="en-US" altLang="zh-CN" sz="2400" dirty="0">
                <a:latin typeface="Microsoft YaHei" panose="020B0503020204020204" pitchFamily="34" charset="-122"/>
                <a:ea typeface="Microsoft YaHei" panose="020B0503020204020204" pitchFamily="34" charset="-122"/>
              </a:rPr>
              <a:t>…</a:t>
            </a:r>
          </a:p>
        </p:txBody>
      </p:sp>
      <p:pic>
        <p:nvPicPr>
          <p:cNvPr id="6" name="Content Placeholder 8">
            <a:extLst>
              <a:ext uri="{FF2B5EF4-FFF2-40B4-BE49-F238E27FC236}">
                <a16:creationId xmlns:a16="http://schemas.microsoft.com/office/drawing/2014/main" id="{8FB1A6D3-5C43-7445-9499-DB38593B1090}"/>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7045035" y="2830391"/>
            <a:ext cx="4568417" cy="3309389"/>
          </a:xfrm>
          <a:prstGeom prst="rect">
            <a:avLst/>
          </a:prstGeom>
        </p:spPr>
      </p:pic>
    </p:spTree>
    <p:extLst>
      <p:ext uri="{BB962C8B-B14F-4D97-AF65-F5344CB8AC3E}">
        <p14:creationId xmlns:p14="http://schemas.microsoft.com/office/powerpoint/2010/main" val="379782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2</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5013039"/>
          </a:xfrm>
          <a:prstGeom prst="rect">
            <a:avLst/>
          </a:prstGeom>
        </p:spPr>
        <p:txBody>
          <a:bodyPr wrap="square">
            <a:spAutoFit/>
          </a:bodyPr>
          <a:lstStyle/>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深度为</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的二叉树，最多有</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个结点</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例子：参照满二叉树</a:t>
            </a: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第一层 </a:t>
            </a:r>
            <a:r>
              <a:rPr lang="en-US" altLang="zh-CN" sz="2400" dirty="0">
                <a:latin typeface="Microsoft YaHei" panose="020B0503020204020204" pitchFamily="34" charset="-122"/>
                <a:ea typeface="Microsoft YaHei" panose="020B0503020204020204" pitchFamily="34" charset="-122"/>
              </a:rPr>
              <a:t>1</a:t>
            </a:r>
          </a:p>
          <a:p>
            <a:pPr>
              <a:lnSpc>
                <a:spcPct val="150000"/>
              </a:lnSpc>
            </a:pPr>
            <a:r>
              <a:rPr lang="zh-CN" altLang="en-US" sz="2400" dirty="0">
                <a:latin typeface="Microsoft YaHei" panose="020B0503020204020204" pitchFamily="34" charset="-122"/>
                <a:ea typeface="Microsoft YaHei" panose="020B0503020204020204" pitchFamily="34" charset="-122"/>
              </a:rPr>
              <a:t>第二层 </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=3</a:t>
            </a:r>
          </a:p>
          <a:p>
            <a:pPr>
              <a:lnSpc>
                <a:spcPct val="150000"/>
              </a:lnSpc>
            </a:pPr>
            <a:r>
              <a:rPr lang="zh-CN" altLang="en-US" sz="2400" dirty="0">
                <a:latin typeface="Microsoft YaHei" panose="020B0503020204020204" pitchFamily="34" charset="-122"/>
                <a:ea typeface="Microsoft YaHei" panose="020B0503020204020204" pitchFamily="34" charset="-122"/>
              </a:rPr>
              <a:t>第三层</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7</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其实结果是等比数列的求和。</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p:txBody>
      </p:sp>
      <p:pic>
        <p:nvPicPr>
          <p:cNvPr id="5" name="Content Placeholder 8">
            <a:extLst>
              <a:ext uri="{FF2B5EF4-FFF2-40B4-BE49-F238E27FC236}">
                <a16:creationId xmlns:a16="http://schemas.microsoft.com/office/drawing/2014/main" id="{A2CA486A-336E-3E49-9209-FA90661FE41B}"/>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7045035" y="2830391"/>
            <a:ext cx="4568417" cy="3309389"/>
          </a:xfrm>
          <a:prstGeom prst="rect">
            <a:avLst/>
          </a:prstGeom>
        </p:spPr>
      </p:pic>
    </p:spTree>
    <p:extLst>
      <p:ext uri="{BB962C8B-B14F-4D97-AF65-F5344CB8AC3E}">
        <p14:creationId xmlns:p14="http://schemas.microsoft.com/office/powerpoint/2010/main" val="655263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3</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888133"/>
            <a:ext cx="9093575" cy="3351046"/>
          </a:xfrm>
          <a:prstGeom prst="rect">
            <a:avLst/>
          </a:prstGeom>
        </p:spPr>
        <p:txBody>
          <a:bodyPr wrap="square">
            <a:spAutoFit/>
          </a:bodyPr>
          <a:lstStyle/>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对于一棵二叉树，叶子结点（度为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）数是</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度为</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的结点数是</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 那么</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en-US" altLang="zh-CN" sz="2400" dirty="0">
                <a:solidFill>
                  <a:schemeClr val="accent2"/>
                </a:solidFill>
                <a:latin typeface="Microsoft YaHei" panose="020B0503020204020204" pitchFamily="34" charset="-122"/>
                <a:ea typeface="Microsoft YaHei" panose="020B0503020204020204" pitchFamily="34" charset="-122"/>
              </a:rPr>
              <a:t>n</a:t>
            </a:r>
            <a:r>
              <a:rPr lang="en-US" altLang="zh-CN" sz="2400" baseline="-25000" dirty="0">
                <a:solidFill>
                  <a:schemeClr val="accent2"/>
                </a:solidFill>
                <a:latin typeface="Microsoft YaHei" panose="020B0503020204020204" pitchFamily="34" charset="-122"/>
                <a:ea typeface="Microsoft YaHei" panose="020B0503020204020204" pitchFamily="34" charset="-122"/>
              </a:rPr>
              <a:t>0</a:t>
            </a:r>
            <a:r>
              <a:rPr lang="zh-CN" altLang="en-US" sz="2400" dirty="0">
                <a:solidFill>
                  <a:schemeClr val="accent2"/>
                </a:solidFill>
                <a:latin typeface="Microsoft YaHei" panose="020B0503020204020204" pitchFamily="34" charset="-122"/>
                <a:ea typeface="Microsoft YaHei" panose="020B0503020204020204" pitchFamily="34" charset="-122"/>
              </a:rPr>
              <a:t> </a:t>
            </a:r>
            <a:r>
              <a:rPr lang="en-US" altLang="zh-CN" sz="2400" dirty="0">
                <a:solidFill>
                  <a:schemeClr val="accent2"/>
                </a:solidFill>
                <a:latin typeface="Microsoft YaHei" panose="020B0503020204020204" pitchFamily="34" charset="-122"/>
                <a:ea typeface="Microsoft YaHei" panose="020B0503020204020204" pitchFamily="34" charset="-122"/>
              </a:rPr>
              <a:t>=</a:t>
            </a:r>
            <a:r>
              <a:rPr lang="zh-CN" altLang="en-US" sz="2400" dirty="0">
                <a:solidFill>
                  <a:schemeClr val="accent2"/>
                </a:solidFill>
                <a:latin typeface="Microsoft YaHei" panose="020B0503020204020204" pitchFamily="34" charset="-122"/>
                <a:ea typeface="Microsoft YaHei" panose="020B0503020204020204" pitchFamily="34" charset="-122"/>
              </a:rPr>
              <a:t> </a:t>
            </a:r>
            <a:r>
              <a:rPr lang="en-US" altLang="zh-CN" sz="2400" dirty="0">
                <a:solidFill>
                  <a:schemeClr val="accent2"/>
                </a:solidFill>
                <a:latin typeface="Microsoft YaHei" panose="020B0503020204020204" pitchFamily="34" charset="-122"/>
                <a:ea typeface="Microsoft YaHei" panose="020B0503020204020204" pitchFamily="34" charset="-122"/>
              </a:rPr>
              <a:t>n</a:t>
            </a:r>
            <a:r>
              <a:rPr lang="en-US" altLang="zh-CN" sz="2400" baseline="-25000" dirty="0">
                <a:solidFill>
                  <a:schemeClr val="accent2"/>
                </a:solidFill>
                <a:latin typeface="Microsoft YaHei" panose="020B0503020204020204" pitchFamily="34" charset="-122"/>
                <a:ea typeface="Microsoft YaHei" panose="020B0503020204020204" pitchFamily="34" charset="-122"/>
              </a:rPr>
              <a:t>2</a:t>
            </a:r>
            <a:r>
              <a:rPr lang="en-US" altLang="zh-CN" sz="2400" dirty="0">
                <a:solidFill>
                  <a:schemeClr val="accent2"/>
                </a:solidFill>
                <a:latin typeface="Microsoft YaHei" panose="020B0503020204020204" pitchFamily="34" charset="-122"/>
                <a:ea typeface="Microsoft YaHei" panose="020B0503020204020204" pitchFamily="34" charset="-122"/>
              </a:rPr>
              <a:t>+1</a:t>
            </a:r>
            <a:r>
              <a:rPr lang="zh-CN" altLang="en-US" sz="2400" dirty="0">
                <a:solidFill>
                  <a:schemeClr val="accent2"/>
                </a:solidFill>
                <a:latin typeface="Microsoft YaHei" panose="020B0503020204020204" pitchFamily="34" charset="-122"/>
                <a:ea typeface="Microsoft YaHei" panose="020B0503020204020204" pitchFamily="34" charset="-122"/>
              </a:rPr>
              <a:t>。</a:t>
            </a:r>
            <a:endParaRPr lang="en-US" altLang="zh-CN" sz="2400" dirty="0">
              <a:solidFill>
                <a:schemeClr val="accent2"/>
              </a:solidFill>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总支数 </a:t>
            </a:r>
            <a:r>
              <a:rPr lang="en-US" altLang="zh-CN" sz="2400" dirty="0">
                <a:latin typeface="Microsoft YaHei" panose="020B0503020204020204" pitchFamily="34" charset="-122"/>
                <a:ea typeface="Microsoft YaHei" panose="020B0503020204020204" pitchFamily="34" charset="-122"/>
              </a:rPr>
              <a:t>C</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2n</a:t>
            </a:r>
            <a:r>
              <a:rPr lang="en-US" altLang="zh-CN" sz="2400" baseline="-25000" dirty="0">
                <a:latin typeface="Microsoft YaHei" panose="020B0503020204020204" pitchFamily="34" charset="-122"/>
                <a:ea typeface="Microsoft YaHei" panose="020B0503020204020204" pitchFamily="34" charset="-122"/>
              </a:rPr>
              <a:t>2</a:t>
            </a:r>
            <a:r>
              <a:rPr lang="zh-CN" altLang="en-US" sz="2400" baseline="-250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1</a:t>
            </a: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其中下标</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表示度为</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的结点数。</a:t>
            </a:r>
            <a:endParaRPr lang="en-US" altLang="zh-CN" sz="2400" baseline="-250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2</a:t>
            </a: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两个等式合并一下就得出了</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+1</a:t>
            </a:r>
            <a:endParaRPr lang="en-US" altLang="zh-CN" sz="2400" baseline="-250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20902E6F-8BE5-984B-876D-68B6231D69D1}"/>
              </a:ext>
            </a:extLst>
          </p:cNvPr>
          <p:cNvPicPr>
            <a:picLocks noChangeAspect="1"/>
          </p:cNvPicPr>
          <p:nvPr/>
        </p:nvPicPr>
        <p:blipFill>
          <a:blip r:embed="rId3"/>
          <a:stretch>
            <a:fillRect/>
          </a:stretch>
        </p:blipFill>
        <p:spPr>
          <a:xfrm>
            <a:off x="6997123" y="4319747"/>
            <a:ext cx="4889500" cy="2286000"/>
          </a:xfrm>
          <a:prstGeom prst="rect">
            <a:avLst/>
          </a:prstGeom>
        </p:spPr>
      </p:pic>
    </p:spTree>
    <p:extLst>
      <p:ext uri="{BB962C8B-B14F-4D97-AF65-F5344CB8AC3E}">
        <p14:creationId xmlns:p14="http://schemas.microsoft.com/office/powerpoint/2010/main" val="4282696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这节课讲啥？</a:t>
            </a:r>
          </a:p>
        </p:txBody>
      </p:sp>
      <p:sp>
        <p:nvSpPr>
          <p:cNvPr id="8" name="文本框 7">
            <a:extLst>
              <a:ext uri="{FF2B5EF4-FFF2-40B4-BE49-F238E27FC236}">
                <a16:creationId xmlns:a16="http://schemas.microsoft.com/office/drawing/2014/main" id="{B294230C-E86E-7247-BAC6-5F43DED3D0AF}"/>
              </a:ext>
            </a:extLst>
          </p:cNvPr>
          <p:cNvSpPr txBox="1"/>
          <p:nvPr/>
        </p:nvSpPr>
        <p:spPr>
          <a:xfrm>
            <a:off x="2118840" y="1317081"/>
            <a:ext cx="8538144" cy="7634050"/>
          </a:xfrm>
          <a:prstGeom prst="rect">
            <a:avLst/>
          </a:prstGeom>
          <a:noFill/>
        </p:spPr>
        <p:txBody>
          <a:bodyPr wrap="square" tIns="360000" bIns="360000" rtlCol="0">
            <a:spAutoFit/>
          </a:bodyPr>
          <a:lstStyle/>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树及相关概念</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树的抽象结构</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树的存储结构</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二叉树定义和性质</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spcBef>
                <a:spcPts val="100"/>
              </a:spcBef>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二叉树的存储结构</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顺序存储和链式存储</a:t>
            </a:r>
          </a:p>
          <a:p>
            <a:pPr marL="571500" indent="-571500">
              <a:lnSpc>
                <a:spcPct val="150000"/>
              </a:lnSpc>
              <a:buFont typeface="Wingdings" pitchFamily="2" charset="2"/>
              <a:buChar char="Ø"/>
            </a:pPr>
            <a:r>
              <a:rPr kumimoji="1" lang="zh-CN" altLang="en-US" sz="2800" dirty="0">
                <a:solidFill>
                  <a:schemeClr val="accent2"/>
                </a:solidFill>
                <a:latin typeface="Microsoft YaHei" panose="020B0503020204020204" pitchFamily="34" charset="-122"/>
                <a:ea typeface="Microsoft YaHei" panose="020B0503020204020204" pitchFamily="34" charset="-122"/>
              </a:rPr>
              <a:t>二叉树的遍历及创建</a:t>
            </a:r>
            <a:endParaRPr kumimoji="1" lang="en-US" altLang="zh-CN" sz="2800" dirty="0">
              <a:solidFill>
                <a:schemeClr val="accent2"/>
              </a:solidFill>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树，二叉树，森林</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赫夫曼树及其应用</a:t>
            </a:r>
            <a:endParaRPr kumimoji="1" lang="en-US" altLang="zh-CN" sz="2800" dirty="0">
              <a:latin typeface="Microsoft YaHei" panose="020B0503020204020204" pitchFamily="34" charset="-122"/>
              <a:ea typeface="Microsoft YaHei" panose="020B0503020204020204" pitchFamily="34" charset="-122"/>
            </a:endParaRPr>
          </a:p>
          <a:p>
            <a:endParaRPr kumimoji="1" lang="zh-CN" altLang="en-US" sz="2800" dirty="0">
              <a:latin typeface="Microsoft YaHei" panose="020B0503020204020204" pitchFamily="34" charset="-122"/>
              <a:ea typeface="Microsoft YaHei" panose="020B0503020204020204" pitchFamily="34" charset="-122"/>
            </a:endParaRPr>
          </a:p>
          <a:p>
            <a:endParaRPr kumimoji="1" lang="zh-CN" altLang="en-US" sz="2800" dirty="0"/>
          </a:p>
          <a:p>
            <a:endParaRPr kumimoji="1" lang="en-US" altLang="zh-CN" sz="2800" dirty="0"/>
          </a:p>
          <a:p>
            <a:r>
              <a:rPr kumimoji="1" lang="en-US" altLang="zh-CN" sz="2800" dirty="0"/>
              <a:t>	</a:t>
            </a:r>
            <a:endParaRPr kumimoji="1" lang="zh-CN" altLang="en-US" sz="2800" dirty="0"/>
          </a:p>
        </p:txBody>
      </p:sp>
    </p:spTree>
    <p:extLst>
      <p:ext uri="{BB962C8B-B14F-4D97-AF65-F5344CB8AC3E}">
        <p14:creationId xmlns:p14="http://schemas.microsoft.com/office/powerpoint/2010/main" val="4038558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4</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745673"/>
            <a:ext cx="10319703" cy="4601501"/>
          </a:xfrm>
          <a:prstGeom prst="rect">
            <a:avLst/>
          </a:prstGeom>
        </p:spPr>
        <p:txBody>
          <a:bodyPr wrap="square">
            <a:spAutoFit/>
          </a:bodyPr>
          <a:lstStyle/>
          <a:p>
            <a:pPr marL="342900" indent="-342900">
              <a:lnSpc>
                <a:spcPct val="150000"/>
              </a:lnSpc>
              <a:buAutoNum type="arabicPeriod"/>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个结点的完全二叉树的深度为    </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solidFill>
                  <a:schemeClr val="accent2"/>
                </a:solidFill>
                <a:latin typeface="Microsoft YaHei" panose="020B0503020204020204" pitchFamily="34" charset="-122"/>
                <a:ea typeface="Microsoft YaHei" panose="020B0503020204020204" pitchFamily="34" charset="-122"/>
              </a:rPr>
              <a:t>Ceil(</a:t>
            </a:r>
            <a:r>
              <a:rPr lang="zh-CN" altLang="en-US" sz="2400" dirty="0">
                <a:solidFill>
                  <a:schemeClr val="accent2"/>
                </a:solidFill>
                <a:latin typeface="Microsoft YaHei" panose="020B0503020204020204" pitchFamily="34" charset="-122"/>
                <a:ea typeface="Microsoft YaHei" panose="020B0503020204020204" pitchFamily="34" charset="-122"/>
              </a:rPr>
              <a:t> </a:t>
            </a:r>
            <a:r>
              <a:rPr lang="en-US" altLang="zh-CN" sz="2400" dirty="0">
                <a:solidFill>
                  <a:schemeClr val="accent2"/>
                </a:solidFill>
                <a:latin typeface="Microsoft YaHei" panose="020B0503020204020204" pitchFamily="34" charset="-122"/>
                <a:ea typeface="Microsoft YaHei" panose="020B0503020204020204" pitchFamily="34" charset="-122"/>
              </a:rPr>
              <a:t>Log</a:t>
            </a:r>
            <a:r>
              <a:rPr lang="en-US" altLang="zh-CN" sz="2400" baseline="-25000" dirty="0">
                <a:solidFill>
                  <a:schemeClr val="accent2"/>
                </a:solidFill>
                <a:latin typeface="Microsoft YaHei" panose="020B0503020204020204" pitchFamily="34" charset="-122"/>
                <a:ea typeface="Microsoft YaHei" panose="020B0503020204020204" pitchFamily="34" charset="-122"/>
              </a:rPr>
              <a:t>2</a:t>
            </a:r>
            <a:r>
              <a:rPr lang="en-US" altLang="zh-CN" sz="2400" dirty="0">
                <a:solidFill>
                  <a:schemeClr val="accent2"/>
                </a:solidFill>
                <a:latin typeface="Microsoft YaHei" panose="020B0503020204020204" pitchFamily="34" charset="-122"/>
                <a:ea typeface="Microsoft YaHei" panose="020B0503020204020204" pitchFamily="34" charset="-122"/>
              </a:rPr>
              <a:t>n</a:t>
            </a:r>
            <a:r>
              <a:rPr lang="zh-CN" altLang="en-US" sz="2400" dirty="0">
                <a:solidFill>
                  <a:schemeClr val="accent2"/>
                </a:solidFill>
                <a:latin typeface="Microsoft YaHei" panose="020B0503020204020204" pitchFamily="34" charset="-122"/>
                <a:ea typeface="Microsoft YaHei" panose="020B0503020204020204" pitchFamily="34" charset="-122"/>
              </a:rPr>
              <a:t> </a:t>
            </a:r>
            <a:r>
              <a:rPr lang="en-US" altLang="zh-CN" sz="2400" dirty="0">
                <a:solidFill>
                  <a:schemeClr val="accent2"/>
                </a:solidFill>
                <a:latin typeface="Microsoft YaHei" panose="020B0503020204020204" pitchFamily="34" charset="-122"/>
                <a:ea typeface="Microsoft YaHei" panose="020B0503020204020204" pitchFamily="34" charset="-122"/>
              </a:rPr>
              <a:t>)+1</a:t>
            </a:r>
            <a:r>
              <a:rPr lang="zh-CN" altLang="en-US" sz="2400" dirty="0">
                <a:solidFill>
                  <a:schemeClr val="accent2"/>
                </a:solidFill>
                <a:latin typeface="Microsoft YaHei" panose="020B0503020204020204" pitchFamily="34" charset="-122"/>
                <a:ea typeface="Microsoft YaHei" panose="020B0503020204020204" pitchFamily="34" charset="-122"/>
              </a:rPr>
              <a:t> 。其中</a:t>
            </a:r>
            <a:r>
              <a:rPr lang="en-US" altLang="zh-CN" sz="2400" dirty="0">
                <a:solidFill>
                  <a:schemeClr val="accent2"/>
                </a:solidFill>
                <a:latin typeface="Microsoft YaHei" panose="020B0503020204020204" pitchFamily="34" charset="-122"/>
                <a:ea typeface="Microsoft YaHei" panose="020B0503020204020204" pitchFamily="34" charset="-122"/>
              </a:rPr>
              <a:t>Ceil(x)</a:t>
            </a:r>
            <a:r>
              <a:rPr lang="zh-CN" altLang="en-US" sz="2400" dirty="0">
                <a:solidFill>
                  <a:schemeClr val="accent2"/>
                </a:solidFill>
                <a:latin typeface="Microsoft YaHei" panose="020B0503020204020204" pitchFamily="34" charset="-122"/>
                <a:ea typeface="Microsoft YaHei" panose="020B0503020204020204" pitchFamily="34" charset="-122"/>
              </a:rPr>
              <a:t>函数表示不大于</a:t>
            </a:r>
            <a:r>
              <a:rPr lang="en-US" altLang="zh-CN" sz="2400" dirty="0">
                <a:solidFill>
                  <a:schemeClr val="accent2"/>
                </a:solidFill>
                <a:latin typeface="Microsoft YaHei" panose="020B0503020204020204" pitchFamily="34" charset="-122"/>
                <a:ea typeface="Microsoft YaHei" panose="020B0503020204020204" pitchFamily="34" charset="-122"/>
              </a:rPr>
              <a:t>x</a:t>
            </a:r>
            <a:r>
              <a:rPr lang="zh-CN" altLang="en-US" sz="2400" dirty="0">
                <a:solidFill>
                  <a:schemeClr val="accent2"/>
                </a:solidFill>
                <a:latin typeface="Microsoft YaHei" panose="020B0503020204020204" pitchFamily="34" charset="-122"/>
                <a:ea typeface="Microsoft YaHei" panose="020B0503020204020204" pitchFamily="34" charset="-122"/>
              </a:rPr>
              <a:t>的最大整数</a:t>
            </a:r>
            <a:endParaRPr lang="en-US" altLang="zh-CN" sz="2400" dirty="0">
              <a:solidFill>
                <a:schemeClr val="accent2"/>
              </a:solidFill>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对于满二叉树，</a:t>
            </a:r>
            <a:r>
              <a:rPr lang="en-US" altLang="zh-CN" sz="2400" dirty="0">
                <a:latin typeface="Microsoft YaHei" panose="020B0503020204020204" pitchFamily="34" charset="-122"/>
                <a:ea typeface="Microsoft YaHei" panose="020B0503020204020204" pitchFamily="34" charset="-122"/>
              </a:rPr>
              <a:t>n=2</a:t>
            </a:r>
            <a:r>
              <a:rPr lang="en-US" altLang="zh-CN" sz="2400" baseline="30000" dirty="0">
                <a:latin typeface="Microsoft YaHei" panose="020B0503020204020204" pitchFamily="34" charset="-122"/>
                <a:ea typeface="Microsoft YaHei" panose="020B0503020204020204" pitchFamily="34" charset="-122"/>
              </a:rPr>
              <a:t>k</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倒推 </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=log</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(n+1),</a:t>
            </a:r>
            <a:r>
              <a:rPr lang="zh-CN" altLang="en-US" sz="2400" dirty="0">
                <a:latin typeface="Microsoft YaHei" panose="020B0503020204020204" pitchFamily="34" charset="-122"/>
                <a:ea typeface="Microsoft YaHei" panose="020B0503020204020204" pitchFamily="34" charset="-122"/>
              </a:rPr>
              <a:t> 比如</a:t>
            </a:r>
            <a:r>
              <a:rPr lang="en-US" altLang="zh-CN" sz="2400" dirty="0">
                <a:latin typeface="Microsoft YaHei" panose="020B0503020204020204" pitchFamily="34" charset="-122"/>
                <a:ea typeface="Microsoft YaHei" panose="020B0503020204020204" pitchFamily="34" charset="-122"/>
              </a:rPr>
              <a:t>15</a:t>
            </a:r>
            <a:r>
              <a:rPr lang="zh-CN" altLang="en-US" sz="2400" dirty="0">
                <a:latin typeface="Microsoft YaHei" panose="020B0503020204020204" pitchFamily="34" charset="-122"/>
                <a:ea typeface="Microsoft YaHei" panose="020B0503020204020204" pitchFamily="34" charset="-122"/>
              </a:rPr>
              <a:t>个结点的满二叉树，深度为</a:t>
            </a:r>
            <a:r>
              <a:rPr lang="en-US" altLang="zh-CN" sz="2400" dirty="0">
                <a:latin typeface="Microsoft YaHei" panose="020B0503020204020204" pitchFamily="34" charset="-122"/>
                <a:ea typeface="Microsoft YaHei" panose="020B0503020204020204" pitchFamily="34" charset="-122"/>
              </a:rPr>
              <a:t>4.</a:t>
            </a:r>
          </a:p>
          <a:p>
            <a:pPr>
              <a:lnSpc>
                <a:spcPct val="150000"/>
              </a:lnSpc>
            </a:pPr>
            <a:r>
              <a:rPr lang="zh-CN" altLang="en-US" sz="2400" dirty="0">
                <a:latin typeface="Microsoft YaHei" panose="020B0503020204020204" pitchFamily="34" charset="-122"/>
                <a:ea typeface="Microsoft YaHei" panose="020B0503020204020204" pitchFamily="34" charset="-122"/>
              </a:rPr>
              <a:t>对于完全二叉树，它的叶子结点一定在最后两层，所以</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结点数要大于</a:t>
            </a:r>
            <a:r>
              <a:rPr lang="en-US" altLang="zh-CN" sz="2400" dirty="0">
                <a:latin typeface="Microsoft YaHei" panose="020B0503020204020204" pitchFamily="34" charset="-122"/>
                <a:ea typeface="Microsoft YaHei" panose="020B0503020204020204" pitchFamily="34" charset="-122"/>
              </a:rPr>
              <a:t>k-1</a:t>
            </a:r>
            <a:r>
              <a:rPr lang="zh-CN" altLang="en-US" sz="2400" dirty="0">
                <a:latin typeface="Microsoft YaHei" panose="020B0503020204020204" pitchFamily="34" charset="-122"/>
                <a:ea typeface="Microsoft YaHei" panose="020B0503020204020204" pitchFamily="34" charset="-122"/>
              </a:rPr>
              <a:t>层的满二叉树，但要小于</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层的满二叉树树</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k-1</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&lt; 2</a:t>
            </a:r>
            <a:r>
              <a:rPr lang="en-US" altLang="zh-CN" sz="2400" baseline="30000" dirty="0">
                <a:latin typeface="Microsoft YaHei" panose="020B0503020204020204" pitchFamily="34" charset="-122"/>
                <a:ea typeface="Microsoft YaHei" panose="020B0503020204020204" pitchFamily="34" charset="-122"/>
              </a:rPr>
              <a:t>k</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a:t>
            </a:r>
            <a:r>
              <a:rPr lang="zh-CN" altLang="en-US" sz="2400" baseline="300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k-1≤log</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n≤k</a:t>
            </a: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sp>
        <p:nvSpPr>
          <p:cNvPr id="2" name="右箭头 1">
            <a:extLst>
              <a:ext uri="{FF2B5EF4-FFF2-40B4-BE49-F238E27FC236}">
                <a16:creationId xmlns:a16="http://schemas.microsoft.com/office/drawing/2014/main" id="{0F5174B0-0EFC-ED4E-9655-45557F9B1C11}"/>
              </a:ext>
            </a:extLst>
          </p:cNvPr>
          <p:cNvSpPr/>
          <p:nvPr/>
        </p:nvSpPr>
        <p:spPr>
          <a:xfrm>
            <a:off x="4428462" y="5278583"/>
            <a:ext cx="581891"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箭头 6">
            <a:extLst>
              <a:ext uri="{FF2B5EF4-FFF2-40B4-BE49-F238E27FC236}">
                <a16:creationId xmlns:a16="http://schemas.microsoft.com/office/drawing/2014/main" id="{A9E7D659-33E4-3C44-AB57-CA9E698986A9}"/>
              </a:ext>
            </a:extLst>
          </p:cNvPr>
          <p:cNvSpPr/>
          <p:nvPr/>
        </p:nvSpPr>
        <p:spPr>
          <a:xfrm>
            <a:off x="7550729" y="5278583"/>
            <a:ext cx="581891"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00599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5</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745673"/>
            <a:ext cx="10319703" cy="3905043"/>
          </a:xfrm>
          <a:prstGeom prst="rect">
            <a:avLst/>
          </a:prstGeom>
        </p:spPr>
        <p:txBody>
          <a:bodyPr wrap="square">
            <a:spAutoFit/>
          </a:bodyPr>
          <a:lstStyle/>
          <a:p>
            <a:pPr>
              <a:lnSpc>
                <a:spcPct val="150000"/>
              </a:lnSpc>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个结点的完全二叉树，从</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开始到</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，按层从上往下，每层，从左到右编号结点，则</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编号</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的结点为根结点，若 </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&gt;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则，它的父结点是 </a:t>
            </a:r>
            <a:r>
              <a:rPr lang="en-US" altLang="zh-CN" sz="2400" dirty="0">
                <a:latin typeface="Microsoft YaHei" panose="020B0503020204020204" pitchFamily="34" charset="-122"/>
                <a:ea typeface="Microsoft YaHei" panose="020B0503020204020204" pitchFamily="34" charset="-122"/>
              </a:rPr>
              <a:t>ceil(</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若</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，则</a:t>
            </a:r>
            <a:r>
              <a:rPr lang="en-US" altLang="zh-CN" sz="24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无左结点 ，</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为叶子结点</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若</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&gt;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则 </a:t>
            </a:r>
            <a:r>
              <a:rPr lang="en-US" altLang="zh-CN" sz="24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无右结点。</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1261316A-E4BD-4D4F-B569-829BE9C63DF4}"/>
              </a:ext>
            </a:extLst>
          </p:cNvPr>
          <p:cNvPicPr>
            <a:picLocks noChangeAspect="1"/>
          </p:cNvPicPr>
          <p:nvPr/>
        </p:nvPicPr>
        <p:blipFill>
          <a:blip r:embed="rId3"/>
          <a:stretch>
            <a:fillRect/>
          </a:stretch>
        </p:blipFill>
        <p:spPr>
          <a:xfrm>
            <a:off x="7420264" y="4445000"/>
            <a:ext cx="4279900" cy="2082800"/>
          </a:xfrm>
          <a:prstGeom prst="rect">
            <a:avLst/>
          </a:prstGeom>
        </p:spPr>
      </p:pic>
    </p:spTree>
    <p:extLst>
      <p:ext uri="{BB962C8B-B14F-4D97-AF65-F5344CB8AC3E}">
        <p14:creationId xmlns:p14="http://schemas.microsoft.com/office/powerpoint/2010/main" val="3876508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二叉树的存储结构</a:t>
            </a:r>
          </a:p>
        </p:txBody>
      </p:sp>
      <p:sp>
        <p:nvSpPr>
          <p:cNvPr id="4" name="矩形 3">
            <a:extLst>
              <a:ext uri="{FF2B5EF4-FFF2-40B4-BE49-F238E27FC236}">
                <a16:creationId xmlns:a16="http://schemas.microsoft.com/office/drawing/2014/main" id="{134DB70C-FFBA-4344-9DFB-DE93B28A634D}"/>
              </a:ext>
            </a:extLst>
          </p:cNvPr>
          <p:cNvSpPr/>
          <p:nvPr/>
        </p:nvSpPr>
        <p:spPr>
          <a:xfrm>
            <a:off x="1484370" y="2399808"/>
            <a:ext cx="10319703" cy="2427716"/>
          </a:xfrm>
          <a:prstGeom prst="rect">
            <a:avLst/>
          </a:prstGeom>
        </p:spPr>
        <p:txBody>
          <a:bodyPr wrap="square">
            <a:spAutoFit/>
          </a:bodyPr>
          <a:lstStyle/>
          <a:p>
            <a:r>
              <a:rPr kumimoji="1" lang="zh-CN" altLang="en-US" sz="2400" dirty="0">
                <a:latin typeface="Microsoft YaHei" panose="020B0503020204020204" pitchFamily="34" charset="-122"/>
                <a:ea typeface="Microsoft YaHei" panose="020B0503020204020204" pitchFamily="34" charset="-122"/>
              </a:rPr>
              <a:t>通过线性表，栈，队列的学习，我们都知道了每个结构都有</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种存储方式，额、二叉树也不例外</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顺序存储</a:t>
            </a:r>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链式存储</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58987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5093"/>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6.1</a:t>
            </a:r>
            <a:r>
              <a:rPr kumimoji="1" lang="zh-CN" altLang="en-US" sz="4800" dirty="0">
                <a:latin typeface="Microsoft YaHei" panose="020B0503020204020204" pitchFamily="34" charset="-122"/>
                <a:ea typeface="Microsoft YaHei" panose="020B0503020204020204" pitchFamily="34" charset="-122"/>
              </a:rPr>
              <a:t> 二叉树的顺序存储例</a:t>
            </a:r>
            <a:r>
              <a:rPr kumimoji="1" lang="en-US" altLang="zh-CN" sz="4800" dirty="0">
                <a:latin typeface="Microsoft YaHei" panose="020B0503020204020204" pitchFamily="34" charset="-122"/>
                <a:ea typeface="Microsoft YaHei" panose="020B0503020204020204" pitchFamily="34" charset="-122"/>
              </a:rPr>
              <a:t>1</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46367" y="3429000"/>
            <a:ext cx="2763968" cy="461665"/>
          </a:xfrm>
          <a:prstGeom prst="rect">
            <a:avLst/>
          </a:prstGeom>
          <a:solidFill>
            <a:schemeClr val="accent2"/>
          </a:solidFill>
        </p:spPr>
        <p:txBody>
          <a:bodyPr wrap="square">
            <a:spAutoFit/>
          </a:bodyPr>
          <a:lstStyle/>
          <a:p>
            <a:r>
              <a:rPr lang="zh-CN" altLang="en-US" sz="2400" dirty="0">
                <a:solidFill>
                  <a:schemeClr val="bg1"/>
                </a:solidFill>
                <a:latin typeface="Microsoft YaHei" panose="020B0503020204020204" pitchFamily="34" charset="-122"/>
                <a:ea typeface="Microsoft YaHei" panose="020B0503020204020204" pitchFamily="34" charset="-122"/>
              </a:rPr>
              <a:t>用数组存储树结点 </a:t>
            </a:r>
            <a:endParaRPr lang="en-US" altLang="zh-CN" sz="2400" baseline="30000" dirty="0">
              <a:solidFill>
                <a:schemeClr val="bg1"/>
              </a:solidFill>
              <a:latin typeface="Microsoft YaHei" panose="020B0503020204020204" pitchFamily="34" charset="-122"/>
              <a:ea typeface="Microsoft YaHei" panose="020B0503020204020204" pitchFamily="34" charset="-122"/>
            </a:endParaRPr>
          </a:p>
        </p:txBody>
      </p:sp>
      <p:pic>
        <p:nvPicPr>
          <p:cNvPr id="5" name="Content Placeholder 3">
            <a:extLst>
              <a:ext uri="{FF2B5EF4-FFF2-40B4-BE49-F238E27FC236}">
                <a16:creationId xmlns:a16="http://schemas.microsoft.com/office/drawing/2014/main" id="{4860A42A-A129-984D-A1D1-F0C2EDBE3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974" y="2425836"/>
            <a:ext cx="6799666" cy="2802565"/>
          </a:xfrm>
          <a:prstGeom prst="rect">
            <a:avLst/>
          </a:prstGeom>
        </p:spPr>
      </p:pic>
      <p:pic>
        <p:nvPicPr>
          <p:cNvPr id="6" name="Picture 4">
            <a:extLst>
              <a:ext uri="{FF2B5EF4-FFF2-40B4-BE49-F238E27FC236}">
                <a16:creationId xmlns:a16="http://schemas.microsoft.com/office/drawing/2014/main" id="{2A725F6D-22B5-D643-946B-BA0630AE77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0975" y="5626897"/>
            <a:ext cx="6799666" cy="1047097"/>
          </a:xfrm>
          <a:prstGeom prst="rect">
            <a:avLst/>
          </a:prstGeom>
        </p:spPr>
      </p:pic>
    </p:spTree>
    <p:extLst>
      <p:ext uri="{BB962C8B-B14F-4D97-AF65-F5344CB8AC3E}">
        <p14:creationId xmlns:p14="http://schemas.microsoft.com/office/powerpoint/2010/main" val="2909374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477982"/>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6.2</a:t>
            </a:r>
            <a:r>
              <a:rPr kumimoji="1" lang="zh-CN" altLang="en-US" sz="4800" dirty="0">
                <a:latin typeface="Microsoft YaHei" panose="020B0503020204020204" pitchFamily="34" charset="-122"/>
                <a:ea typeface="Microsoft YaHei" panose="020B0503020204020204" pitchFamily="34" charset="-122"/>
              </a:rPr>
              <a:t> 二叉树的顺序存储例</a:t>
            </a:r>
            <a:r>
              <a:rPr kumimoji="1" lang="en-US" altLang="zh-CN" sz="4800" dirty="0">
                <a:latin typeface="Microsoft YaHei" panose="020B0503020204020204" pitchFamily="34" charset="-122"/>
                <a:ea typeface="Microsoft YaHei" panose="020B0503020204020204" pitchFamily="34" charset="-122"/>
              </a:rPr>
              <a:t>2</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233403" y="2736503"/>
            <a:ext cx="2763968" cy="3046988"/>
          </a:xfrm>
          <a:prstGeom prst="rect">
            <a:avLst/>
          </a:prstGeom>
          <a:solidFill>
            <a:schemeClr val="accent2"/>
          </a:solidFill>
        </p:spPr>
        <p:txBody>
          <a:bodyPr wrap="square">
            <a:spAutoFit/>
          </a:bodyPr>
          <a:lstStyle/>
          <a:p>
            <a:r>
              <a:rPr lang="zh-CN" altLang="en-US" sz="2400" dirty="0">
                <a:solidFill>
                  <a:schemeClr val="bg1"/>
                </a:solidFill>
                <a:latin typeface="Microsoft YaHei" panose="020B0503020204020204" pitchFamily="34" charset="-122"/>
                <a:ea typeface="Microsoft YaHei" panose="020B0503020204020204" pitchFamily="34" charset="-122"/>
              </a:rPr>
              <a:t>当按层次顺序，中间有一些结点是没有，但为了维持 父子结构 </a:t>
            </a:r>
            <a:r>
              <a:rPr lang="en-US" altLang="zh-CN" sz="2400" dirty="0">
                <a:solidFill>
                  <a:schemeClr val="bg1"/>
                </a:solidFill>
                <a:latin typeface="Microsoft YaHei" panose="020B0503020204020204" pitchFamily="34" charset="-122"/>
                <a:ea typeface="Microsoft YaHei" panose="020B0503020204020204" pitchFamily="34" charset="-122"/>
              </a:rPr>
              <a:t>2i</a:t>
            </a:r>
            <a:r>
              <a:rPr lang="zh-CN" altLang="en-US" sz="2400" dirty="0">
                <a:solidFill>
                  <a:schemeClr val="bg1"/>
                </a:solidFill>
                <a:latin typeface="Microsoft YaHei" panose="020B0503020204020204" pitchFamily="34" charset="-122"/>
                <a:ea typeface="Microsoft YaHei" panose="020B0503020204020204" pitchFamily="34" charset="-122"/>
              </a:rPr>
              <a:t>的关系，位置还是需要保留，这时候，用其他可辨别的数值填充即可 </a:t>
            </a:r>
            <a:endParaRPr lang="en-US" altLang="zh-CN" sz="2400" baseline="30000" dirty="0">
              <a:solidFill>
                <a:schemeClr val="bg1"/>
              </a:solidFill>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D6690DA8-2546-B442-B629-10A626E90DC0}"/>
              </a:ext>
            </a:extLst>
          </p:cNvPr>
          <p:cNvPicPr>
            <a:picLocks noChangeAspect="1"/>
          </p:cNvPicPr>
          <p:nvPr/>
        </p:nvPicPr>
        <p:blipFill>
          <a:blip r:embed="rId3"/>
          <a:stretch>
            <a:fillRect/>
          </a:stretch>
        </p:blipFill>
        <p:spPr>
          <a:xfrm>
            <a:off x="3568699" y="1695450"/>
            <a:ext cx="6829517" cy="4684568"/>
          </a:xfrm>
          <a:prstGeom prst="rect">
            <a:avLst/>
          </a:prstGeom>
        </p:spPr>
      </p:pic>
    </p:spTree>
    <p:extLst>
      <p:ext uri="{BB962C8B-B14F-4D97-AF65-F5344CB8AC3E}">
        <p14:creationId xmlns:p14="http://schemas.microsoft.com/office/powerpoint/2010/main" val="4276648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95423"/>
            <a:ext cx="9736195"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6.3</a:t>
            </a:r>
            <a:r>
              <a:rPr kumimoji="1" lang="zh-CN" altLang="en-US" sz="4800" dirty="0">
                <a:latin typeface="Microsoft YaHei" panose="020B0503020204020204" pitchFamily="34" charset="-122"/>
                <a:ea typeface="Microsoft YaHei" panose="020B0503020204020204" pitchFamily="34" charset="-122"/>
              </a:rPr>
              <a:t> 二叉树的顺序存储</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极端情况</a:t>
            </a:r>
          </a:p>
        </p:txBody>
      </p:sp>
      <p:pic>
        <p:nvPicPr>
          <p:cNvPr id="5" name="Content Placeholder 3">
            <a:extLst>
              <a:ext uri="{FF2B5EF4-FFF2-40B4-BE49-F238E27FC236}">
                <a16:creationId xmlns:a16="http://schemas.microsoft.com/office/drawing/2014/main" id="{5E80DD4F-5F81-3547-A265-D4F231D49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800" y="2413794"/>
            <a:ext cx="8026400" cy="3175000"/>
          </a:xfrm>
          <a:prstGeom prst="rect">
            <a:avLst/>
          </a:prstGeom>
        </p:spPr>
      </p:pic>
      <p:sp>
        <p:nvSpPr>
          <p:cNvPr id="2" name="文本框 1">
            <a:extLst>
              <a:ext uri="{FF2B5EF4-FFF2-40B4-BE49-F238E27FC236}">
                <a16:creationId xmlns:a16="http://schemas.microsoft.com/office/drawing/2014/main" id="{5F8D9D54-B332-514F-B91A-0137A2D9392C}"/>
              </a:ext>
            </a:extLst>
          </p:cNvPr>
          <p:cNvSpPr txBox="1"/>
          <p:nvPr/>
        </p:nvSpPr>
        <p:spPr>
          <a:xfrm>
            <a:off x="4475018" y="6065690"/>
            <a:ext cx="3241964"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造成极大的空间浪费</a:t>
            </a:r>
          </a:p>
        </p:txBody>
      </p:sp>
    </p:spTree>
    <p:extLst>
      <p:ext uri="{BB962C8B-B14F-4D97-AF65-F5344CB8AC3E}">
        <p14:creationId xmlns:p14="http://schemas.microsoft.com/office/powerpoint/2010/main" val="3958351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789200" y="2921168"/>
            <a:ext cx="7735824" cy="523220"/>
          </a:xfrm>
          <a:prstGeom prst="rect">
            <a:avLst/>
          </a:prstGeom>
          <a:noFill/>
        </p:spPr>
        <p:txBody>
          <a:bodyPr wrap="square" rtlCol="0">
            <a:spAutoFit/>
          </a:bodyPr>
          <a:lstStyle/>
          <a:p>
            <a:pPr algn="ctr"/>
            <a:r>
              <a:rPr kumimoji="1" lang="zh-CN" altLang="en-US" sz="2800" dirty="0">
                <a:latin typeface="Microsoft YaHei" panose="020B0503020204020204" pitchFamily="34" charset="-122"/>
                <a:ea typeface="Microsoft YaHei" panose="020B0503020204020204" pitchFamily="34" charset="-122"/>
              </a:rPr>
              <a:t>顺序存储 存在浪费空间的缺点，那如何解决呢？</a:t>
            </a:r>
          </a:p>
        </p:txBody>
      </p:sp>
      <p:pic>
        <p:nvPicPr>
          <p:cNvPr id="4" name="图形 3" descr="有想法的人">
            <a:extLst>
              <a:ext uri="{FF2B5EF4-FFF2-40B4-BE49-F238E27FC236}">
                <a16:creationId xmlns:a16="http://schemas.microsoft.com/office/drawing/2014/main" id="{26E2326B-841C-DD4A-A778-EEEF38B2C7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8530" y="2529988"/>
            <a:ext cx="914400" cy="914400"/>
          </a:xfrm>
          <a:prstGeom prst="rect">
            <a:avLst/>
          </a:prstGeom>
        </p:spPr>
      </p:pic>
    </p:spTree>
    <p:extLst>
      <p:ext uri="{BB962C8B-B14F-4D97-AF65-F5344CB8AC3E}">
        <p14:creationId xmlns:p14="http://schemas.microsoft.com/office/powerpoint/2010/main" val="1042723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731668"/>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6.4</a:t>
            </a:r>
            <a:r>
              <a:rPr kumimoji="1" lang="zh-CN" altLang="en-US" sz="4800" dirty="0">
                <a:latin typeface="Microsoft YaHei" panose="020B0503020204020204" pitchFamily="34" charset="-122"/>
                <a:ea typeface="Microsoft YaHei" panose="020B0503020204020204" pitchFamily="34" charset="-122"/>
              </a:rPr>
              <a:t> 二叉树的链式存储</a:t>
            </a:r>
          </a:p>
        </p:txBody>
      </p:sp>
      <p:pic>
        <p:nvPicPr>
          <p:cNvPr id="6" name="Content Placeholder 5">
            <a:extLst>
              <a:ext uri="{FF2B5EF4-FFF2-40B4-BE49-F238E27FC236}">
                <a16:creationId xmlns:a16="http://schemas.microsoft.com/office/drawing/2014/main" id="{80AAE6F0-7BCC-D642-9ECC-2B62FDC67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608" y="2149512"/>
            <a:ext cx="6743700" cy="3365500"/>
          </a:xfrm>
          <a:prstGeom prst="rect">
            <a:avLst/>
          </a:prstGeom>
        </p:spPr>
      </p:pic>
      <p:pic>
        <p:nvPicPr>
          <p:cNvPr id="7" name="Content Placeholder 3">
            <a:extLst>
              <a:ext uri="{FF2B5EF4-FFF2-40B4-BE49-F238E27FC236}">
                <a16:creationId xmlns:a16="http://schemas.microsoft.com/office/drawing/2014/main" id="{A33BFDB3-9E41-E74A-820D-40AB7CECB6F4}"/>
              </a:ext>
            </a:extLst>
          </p:cNvPr>
          <p:cNvPicPr>
            <a:picLocks noChangeAspect="1"/>
          </p:cNvPicPr>
          <p:nvPr/>
        </p:nvPicPr>
        <p:blipFill>
          <a:blip r:embed="rId5"/>
          <a:srcRect r="12069"/>
          <a:stretch>
            <a:fillRect/>
          </a:stretch>
        </p:blipFill>
        <p:spPr>
          <a:xfrm>
            <a:off x="7750454" y="3007436"/>
            <a:ext cx="4429893" cy="1946467"/>
          </a:xfrm>
          <a:prstGeom prst="rect">
            <a:avLst/>
          </a:prstGeom>
        </p:spPr>
      </p:pic>
      <p:sp>
        <p:nvSpPr>
          <p:cNvPr id="8" name="Title 1">
            <a:extLst>
              <a:ext uri="{FF2B5EF4-FFF2-40B4-BE49-F238E27FC236}">
                <a16:creationId xmlns:a16="http://schemas.microsoft.com/office/drawing/2014/main" id="{96FCF5BB-CD38-784B-B10E-0EE6766F2E2C}"/>
              </a:ext>
            </a:extLst>
          </p:cNvPr>
          <p:cNvSpPr txBox="1">
            <a:spLocks/>
          </p:cNvSpPr>
          <p:nvPr/>
        </p:nvSpPr>
        <p:spPr>
          <a:xfrm>
            <a:off x="7750454" y="2149512"/>
            <a:ext cx="2578109" cy="515226"/>
          </a:xfrm>
          <a:prstGeom prst="rect">
            <a:avLst/>
          </a:prstGeom>
          <a:solidFill>
            <a:schemeClr val="accent2"/>
          </a:solidFill>
        </p:spPr>
        <p:txBody>
          <a:bodyPr vert="horz"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j-cs"/>
              </a:rPr>
              <a:t>树结点代码结构</a:t>
            </a:r>
            <a:endParaRPr kumimoji="0" lang="en-US" altLang="en-US" sz="2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2430265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44236"/>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二叉树的遍历</a:t>
            </a:r>
          </a:p>
        </p:txBody>
      </p:sp>
      <p:sp>
        <p:nvSpPr>
          <p:cNvPr id="2" name="文本框 1">
            <a:extLst>
              <a:ext uri="{FF2B5EF4-FFF2-40B4-BE49-F238E27FC236}">
                <a16:creationId xmlns:a16="http://schemas.microsoft.com/office/drawing/2014/main" id="{EC3CAD75-DF73-994D-A89A-0FCC9A3F8DE5}"/>
              </a:ext>
            </a:extLst>
          </p:cNvPr>
          <p:cNvSpPr txBox="1"/>
          <p:nvPr/>
        </p:nvSpPr>
        <p:spPr>
          <a:xfrm>
            <a:off x="1027175" y="2826328"/>
            <a:ext cx="10977788" cy="1569660"/>
          </a:xfrm>
          <a:prstGeom prst="rect">
            <a:avLst/>
          </a:prstGeom>
          <a:solidFill>
            <a:schemeClr val="accent2"/>
          </a:solidFill>
        </p:spPr>
        <p:txBody>
          <a:bodyPr wrap="square" rtlCol="0">
            <a:spAutoFit/>
          </a:bodyPr>
          <a:lstStyle/>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首先强调重要性</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这是二叉树中最重要的一部分！！！</a:t>
            </a:r>
          </a:p>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是未来任何数据结构考试和企业面试最常考察的部分！！！</a:t>
            </a:r>
          </a:p>
        </p:txBody>
      </p:sp>
    </p:spTree>
    <p:extLst>
      <p:ext uri="{BB962C8B-B14F-4D97-AF65-F5344CB8AC3E}">
        <p14:creationId xmlns:p14="http://schemas.microsoft.com/office/powerpoint/2010/main" val="3239584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8580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二叉树的遍历</a:t>
            </a:r>
          </a:p>
        </p:txBody>
      </p:sp>
      <p:sp>
        <p:nvSpPr>
          <p:cNvPr id="2" name="文本框 1">
            <a:extLst>
              <a:ext uri="{FF2B5EF4-FFF2-40B4-BE49-F238E27FC236}">
                <a16:creationId xmlns:a16="http://schemas.microsoft.com/office/drawing/2014/main" id="{EC3CAD75-DF73-994D-A89A-0FCC9A3F8DE5}"/>
              </a:ext>
            </a:extLst>
          </p:cNvPr>
          <p:cNvSpPr txBox="1"/>
          <p:nvPr/>
        </p:nvSpPr>
        <p:spPr>
          <a:xfrm>
            <a:off x="1475506" y="2369128"/>
            <a:ext cx="9476512" cy="1938992"/>
          </a:xfrm>
          <a:prstGeom prst="rect">
            <a:avLst/>
          </a:prstGeom>
          <a:noFill/>
        </p:spPr>
        <p:txBody>
          <a:bodyPr wrap="square" rtlCol="0">
            <a:spAutoFit/>
          </a:bodyPr>
          <a:lstStyle/>
          <a:p>
            <a:pPr marL="457200" indent="-4572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遍历就是对整棵二叉树进行逐个结点访问</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打印</a:t>
            </a:r>
            <a:r>
              <a:rPr kumimoji="1" lang="en-US" altLang="zh-CN" sz="2400" dirty="0">
                <a:latin typeface="Microsoft YaHei" panose="020B0503020204020204" pitchFamily="34" charset="-122"/>
                <a:ea typeface="Microsoft YaHei" panose="020B0503020204020204" pitchFamily="34" charset="-122"/>
              </a:rPr>
              <a:t>)</a:t>
            </a:r>
          </a:p>
          <a:p>
            <a:pPr marL="457200" indent="-4572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对于一维数组，如果我们说对数组的遍历，就是一个</a:t>
            </a:r>
            <a:r>
              <a:rPr kumimoji="1" lang="en-US" altLang="zh-CN" sz="2400" dirty="0">
                <a:latin typeface="Microsoft YaHei" panose="020B0503020204020204" pitchFamily="34" charset="-122"/>
                <a:ea typeface="Microsoft YaHei" panose="020B0503020204020204" pitchFamily="34" charset="-122"/>
              </a:rPr>
              <a:t>for</a:t>
            </a:r>
            <a:r>
              <a:rPr kumimoji="1" lang="zh-CN" altLang="en-US" sz="2400" dirty="0">
                <a:latin typeface="Microsoft YaHei" panose="020B0503020204020204" pitchFamily="34" charset="-122"/>
                <a:ea typeface="Microsoft YaHei" panose="020B0503020204020204" pitchFamily="34" charset="-122"/>
              </a:rPr>
              <a:t>循环逐个打印出每个数组元素</a:t>
            </a:r>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对于一条单链表遍历，就是顺着</a:t>
            </a:r>
            <a:r>
              <a:rPr kumimoji="1" lang="en-US" altLang="zh-CN" sz="2400" dirty="0">
                <a:latin typeface="Microsoft YaHei" panose="020B0503020204020204" pitchFamily="34" charset="-122"/>
                <a:ea typeface="Microsoft YaHei" panose="020B0503020204020204" pitchFamily="34" charset="-122"/>
              </a:rPr>
              <a:t>next</a:t>
            </a:r>
            <a:r>
              <a:rPr kumimoji="1" lang="zh-CN" altLang="en-US" sz="2400" dirty="0">
                <a:latin typeface="Microsoft YaHei" panose="020B0503020204020204" pitchFamily="34" charset="-122"/>
                <a:ea typeface="Microsoft YaHei" panose="020B0503020204020204" pitchFamily="34" charset="-122"/>
              </a:rPr>
              <a:t>指针打印每个元素，直到</a:t>
            </a:r>
            <a:r>
              <a:rPr kumimoji="1" lang="en-US" altLang="zh-CN" sz="2400" dirty="0">
                <a:latin typeface="Microsoft YaHei" panose="020B0503020204020204" pitchFamily="34" charset="-122"/>
                <a:ea typeface="Microsoft YaHei" panose="020B0503020204020204" pitchFamily="34" charset="-122"/>
              </a:rPr>
              <a:t>next</a:t>
            </a:r>
            <a:r>
              <a:rPr kumimoji="1" lang="zh-CN" altLang="en-US" sz="2400" dirty="0">
                <a:latin typeface="Microsoft YaHei" panose="020B0503020204020204" pitchFamily="34" charset="-122"/>
                <a:ea typeface="Microsoft YaHei" panose="020B0503020204020204" pitchFamily="34" charset="-122"/>
              </a:rPr>
              <a:t> 到尽头</a:t>
            </a:r>
            <a:r>
              <a:rPr kumimoji="1" lang="en-US" altLang="zh-CN" sz="2400" dirty="0">
                <a:latin typeface="Microsoft YaHei" panose="020B0503020204020204" pitchFamily="34" charset="-122"/>
                <a:ea typeface="Microsoft YaHei" panose="020B0503020204020204" pitchFamily="34" charset="-122"/>
              </a:rPr>
              <a:t>(NULL)</a:t>
            </a:r>
          </a:p>
        </p:txBody>
      </p:sp>
    </p:spTree>
    <p:extLst>
      <p:ext uri="{BB962C8B-B14F-4D97-AF65-F5344CB8AC3E}">
        <p14:creationId xmlns:p14="http://schemas.microsoft.com/office/powerpoint/2010/main" val="654897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a:t>
            </a:r>
            <a:r>
              <a:rPr kumimoji="1" lang="zh-CN" altLang="en-US" sz="4800" dirty="0">
                <a:latin typeface="Microsoft YaHei" panose="020B0503020204020204" pitchFamily="34" charset="-122"/>
                <a:ea typeface="Microsoft YaHei" panose="020B0503020204020204" pitchFamily="34" charset="-122"/>
              </a:rPr>
              <a:t>什么是树</a:t>
            </a:r>
          </a:p>
        </p:txBody>
      </p:sp>
      <p:sp>
        <p:nvSpPr>
          <p:cNvPr id="6" name="文本框 5">
            <a:extLst>
              <a:ext uri="{FF2B5EF4-FFF2-40B4-BE49-F238E27FC236}">
                <a16:creationId xmlns:a16="http://schemas.microsoft.com/office/drawing/2014/main" id="{9EFC4C1D-ECA4-5B4B-A241-92DFA4F89344}"/>
              </a:ext>
            </a:extLst>
          </p:cNvPr>
          <p:cNvSpPr txBox="1"/>
          <p:nvPr/>
        </p:nvSpPr>
        <p:spPr>
          <a:xfrm>
            <a:off x="540000" y="1800000"/>
            <a:ext cx="1070042" cy="542675"/>
          </a:xfrm>
          <a:prstGeom prst="rect">
            <a:avLst/>
          </a:prstGeom>
          <a:solidFill>
            <a:schemeClr val="accent2"/>
          </a:solidFill>
        </p:spPr>
        <p:txBody>
          <a:bodyPr wrap="square" rtlCol="0">
            <a:spAutoFit/>
          </a:bodyPr>
          <a:lstStyle/>
          <a:p>
            <a:r>
              <a:rPr kumimoji="1" lang="zh-CN" altLang="en-US" sz="2800" dirty="0">
                <a:solidFill>
                  <a:schemeClr val="bg1"/>
                </a:solidFill>
                <a:latin typeface="Microsoft YaHei" panose="020B0503020204020204" pitchFamily="34" charset="-122"/>
                <a:ea typeface="Microsoft YaHei" panose="020B0503020204020204" pitchFamily="34" charset="-122"/>
              </a:rPr>
              <a:t>定义</a:t>
            </a:r>
          </a:p>
        </p:txBody>
      </p:sp>
      <p:sp>
        <p:nvSpPr>
          <p:cNvPr id="9" name="文本框 8">
            <a:extLst>
              <a:ext uri="{FF2B5EF4-FFF2-40B4-BE49-F238E27FC236}">
                <a16:creationId xmlns:a16="http://schemas.microsoft.com/office/drawing/2014/main" id="{EA0C047A-A5B2-374F-BD04-7B639430470F}"/>
              </a:ext>
            </a:extLst>
          </p:cNvPr>
          <p:cNvSpPr txBox="1"/>
          <p:nvPr/>
        </p:nvSpPr>
        <p:spPr>
          <a:xfrm>
            <a:off x="1582660" y="2342675"/>
            <a:ext cx="10069340" cy="2677656"/>
          </a:xfrm>
          <a:prstGeom prst="rect">
            <a:avLst/>
          </a:prstGeom>
          <a:noFill/>
        </p:spPr>
        <p:txBody>
          <a:bodyPr wrap="square" rtlCol="0">
            <a:spAutoFit/>
          </a:bodyPr>
          <a:lstStyle/>
          <a:p>
            <a:r>
              <a:rPr kumimoji="1" lang="zh-CN" altLang="en-US" sz="2800" dirty="0">
                <a:latin typeface="微软雅黑" panose="020B0503020204020204" pitchFamily="34" charset="-122"/>
                <a:ea typeface="Microsoft YaHei" panose="020B0503020204020204" pitchFamily="34" charset="-122"/>
              </a:rPr>
              <a:t>树</a:t>
            </a:r>
            <a:r>
              <a:rPr kumimoji="1" lang="en-US" altLang="zh-CN" sz="2800" dirty="0">
                <a:latin typeface="微软雅黑" panose="020B0503020204020204" pitchFamily="34" charset="-122"/>
                <a:ea typeface="Microsoft YaHei" panose="020B0503020204020204" pitchFamily="34" charset="-122"/>
              </a:rPr>
              <a:t>(Tree)</a:t>
            </a:r>
            <a:r>
              <a:rPr kumimoji="1" lang="zh-CN" altLang="en-US" sz="2800" dirty="0">
                <a:latin typeface="微软雅黑" panose="020B0503020204020204" pitchFamily="34" charset="-122"/>
                <a:ea typeface="Microsoft YaHei" panose="020B0503020204020204" pitchFamily="34" charset="-122"/>
              </a:rPr>
              <a:t> 是</a:t>
            </a:r>
            <a:r>
              <a:rPr kumimoji="1" lang="en-US" altLang="zh-CN" sz="2800" dirty="0">
                <a:latin typeface="微软雅黑" panose="020B0503020204020204" pitchFamily="34" charset="-122"/>
                <a:ea typeface="Microsoft YaHei" panose="020B0503020204020204" pitchFamily="34" charset="-122"/>
              </a:rPr>
              <a:t>n</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(n≥0)</a:t>
            </a:r>
            <a:r>
              <a:rPr kumimoji="1" lang="zh-CN" altLang="en-US" sz="2800" dirty="0">
                <a:latin typeface="微软雅黑" panose="020B0503020204020204" pitchFamily="34" charset="-122"/>
                <a:ea typeface="Microsoft YaHei" panose="020B0503020204020204" pitchFamily="34" charset="-122"/>
              </a:rPr>
              <a:t>个结点的有限集。</a:t>
            </a:r>
            <a:endParaRPr kumimoji="1" lang="en-US" altLang="zh-CN" sz="2800" dirty="0">
              <a:latin typeface="微软雅黑" panose="020B0503020204020204" pitchFamily="34" charset="-122"/>
              <a:ea typeface="Microsoft YaHei" panose="020B0503020204020204" pitchFamily="34" charset="-122"/>
            </a:endParaRPr>
          </a:p>
          <a:p>
            <a:r>
              <a:rPr kumimoji="1" lang="en-US" altLang="zh-CN" sz="2800" dirty="0">
                <a:latin typeface="微软雅黑" panose="020B0503020204020204" pitchFamily="34" charset="-122"/>
                <a:ea typeface="Microsoft YaHei" panose="020B0503020204020204" pitchFamily="34" charset="-122"/>
              </a:rPr>
              <a:t>N=0</a:t>
            </a:r>
            <a:r>
              <a:rPr kumimoji="1" lang="zh-CN" altLang="en-US" sz="2800" dirty="0">
                <a:latin typeface="微软雅黑" panose="020B0503020204020204" pitchFamily="34" charset="-122"/>
                <a:ea typeface="Microsoft YaHei" panose="020B0503020204020204" pitchFamily="34" charset="-122"/>
              </a:rPr>
              <a:t>时称为空树。</a:t>
            </a:r>
            <a:endParaRPr kumimoji="1" lang="en-US" altLang="zh-CN" sz="2800" dirty="0">
              <a:latin typeface="微软雅黑" panose="020B0503020204020204" pitchFamily="34" charset="-122"/>
              <a:ea typeface="Microsoft YaHei" panose="020B0503020204020204" pitchFamily="34" charset="-122"/>
            </a:endParaRPr>
          </a:p>
          <a:p>
            <a:r>
              <a:rPr kumimoji="1" lang="zh-CN" altLang="en-US" sz="2800" dirty="0">
                <a:latin typeface="微软雅黑" panose="020B0503020204020204" pitchFamily="34" charset="-122"/>
                <a:ea typeface="Microsoft YaHei" panose="020B0503020204020204" pitchFamily="34" charset="-122"/>
              </a:rPr>
              <a:t>在任意一棵非空树中： </a:t>
            </a:r>
            <a:r>
              <a:rPr kumimoji="1" lang="en-US" altLang="zh-CN" sz="2800" dirty="0">
                <a:latin typeface="微软雅黑" panose="020B0503020204020204" pitchFamily="34" charset="-122"/>
                <a:ea typeface="Microsoft YaHei" panose="020B0503020204020204" pitchFamily="34" charset="-122"/>
              </a:rPr>
              <a:t>(1)</a:t>
            </a:r>
            <a:r>
              <a:rPr kumimoji="1" lang="zh-CN" altLang="en-US" sz="2800" dirty="0">
                <a:latin typeface="微软雅黑" panose="020B0503020204020204" pitchFamily="34" charset="-122"/>
                <a:ea typeface="Microsoft YaHei" panose="020B0503020204020204" pitchFamily="34" charset="-122"/>
              </a:rPr>
              <a:t>有且仅有一个特定的称为 根</a:t>
            </a:r>
            <a:r>
              <a:rPr kumimoji="1" lang="en-US" altLang="zh-CN" sz="2800" dirty="0">
                <a:latin typeface="微软雅黑" panose="020B0503020204020204" pitchFamily="34" charset="-122"/>
                <a:ea typeface="Microsoft YaHei" panose="020B0503020204020204" pitchFamily="34" charset="-122"/>
              </a:rPr>
              <a:t>(Root)</a:t>
            </a:r>
            <a:r>
              <a:rPr kumimoji="1" lang="zh-CN" altLang="en-US" sz="2800" dirty="0">
                <a:latin typeface="微软雅黑" panose="020B0503020204020204" pitchFamily="34" charset="-122"/>
                <a:ea typeface="Microsoft YaHei" panose="020B0503020204020204" pitchFamily="34" charset="-122"/>
              </a:rPr>
              <a:t>的节点；</a:t>
            </a:r>
            <a:r>
              <a:rPr kumimoji="1" lang="en-US" altLang="zh-CN" sz="2800" dirty="0">
                <a:latin typeface="微软雅黑" panose="020B0503020204020204" pitchFamily="34" charset="-122"/>
                <a:ea typeface="Microsoft YaHei" panose="020B0503020204020204" pitchFamily="34" charset="-122"/>
              </a:rPr>
              <a:t>(2)</a:t>
            </a:r>
            <a:r>
              <a:rPr kumimoji="1" lang="zh-CN" altLang="en-US" sz="2800" dirty="0">
                <a:latin typeface="微软雅黑" panose="020B0503020204020204" pitchFamily="34" charset="-122"/>
                <a:ea typeface="Microsoft YaHei" panose="020B0503020204020204" pitchFamily="34" charset="-122"/>
              </a:rPr>
              <a:t>当</a:t>
            </a:r>
            <a:r>
              <a:rPr kumimoji="1" lang="en-US" altLang="zh-CN" sz="2800" dirty="0">
                <a:latin typeface="微软雅黑" panose="020B0503020204020204" pitchFamily="34" charset="-122"/>
                <a:ea typeface="Microsoft YaHei" panose="020B0503020204020204" pitchFamily="34" charset="-122"/>
              </a:rPr>
              <a:t>n&gt;1</a:t>
            </a:r>
            <a:r>
              <a:rPr kumimoji="1" lang="zh-CN" altLang="en-US" sz="2800" dirty="0">
                <a:latin typeface="微软雅黑" panose="020B0503020204020204" pitchFamily="34" charset="-122"/>
                <a:ea typeface="Microsoft YaHei" panose="020B0503020204020204" pitchFamily="34" charset="-122"/>
              </a:rPr>
              <a:t>时，其余节点可分为</a:t>
            </a:r>
            <a:r>
              <a:rPr kumimoji="1" lang="en-US" altLang="zh-CN" sz="2800" dirty="0">
                <a:latin typeface="微软雅黑" panose="020B0503020204020204" pitchFamily="34" charset="-122"/>
                <a:ea typeface="Microsoft YaHei" panose="020B0503020204020204" pitchFamily="34" charset="-122"/>
              </a:rPr>
              <a:t>m(m&gt;0)</a:t>
            </a:r>
            <a:r>
              <a:rPr kumimoji="1" lang="zh-CN" altLang="en-US" sz="2800" dirty="0">
                <a:latin typeface="微软雅黑" panose="020B0503020204020204" pitchFamily="34" charset="-122"/>
                <a:ea typeface="Microsoft YaHei" panose="020B0503020204020204" pitchFamily="34" charset="-122"/>
              </a:rPr>
              <a:t>个互不相交的有限集合 </a:t>
            </a:r>
            <a:r>
              <a:rPr kumimoji="1" lang="en-US" altLang="zh-CN" sz="2800" dirty="0">
                <a:latin typeface="微软雅黑" panose="020B0503020204020204" pitchFamily="34" charset="-122"/>
                <a:ea typeface="Microsoft YaHei" panose="020B0503020204020204" pitchFamily="34" charset="-122"/>
              </a:rPr>
              <a:t>T1,T2,</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Tm</a:t>
            </a:r>
            <a:r>
              <a:rPr kumimoji="1" lang="zh-CN" altLang="en-US" sz="2800" dirty="0">
                <a:latin typeface="微软雅黑" panose="020B0503020204020204" pitchFamily="34" charset="-122"/>
                <a:ea typeface="Microsoft YaHei" panose="020B0503020204020204" pitchFamily="34" charset="-122"/>
              </a:rPr>
              <a:t>， 其中每一个结合本身又是一棵树，并且称为根的子树</a:t>
            </a:r>
            <a:r>
              <a:rPr kumimoji="1" lang="en-US" altLang="zh-CN" sz="2800" dirty="0">
                <a:latin typeface="微软雅黑" panose="020B0503020204020204" pitchFamily="34" charset="-122"/>
                <a:ea typeface="Microsoft YaHei" panose="020B0503020204020204" pitchFamily="34" charset="-122"/>
              </a:rPr>
              <a:t>(Subtree)</a:t>
            </a:r>
            <a:r>
              <a:rPr kumimoji="1" lang="zh-CN" altLang="en-US" sz="2800" dirty="0">
                <a:latin typeface="微软雅黑"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93547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77788"/>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7.1</a:t>
            </a:r>
            <a:r>
              <a:rPr kumimoji="1" lang="zh-CN" altLang="en-US" sz="4800" dirty="0">
                <a:latin typeface="Microsoft YaHei" panose="020B0503020204020204" pitchFamily="34" charset="-122"/>
                <a:ea typeface="Microsoft YaHei" panose="020B0503020204020204" pitchFamily="34" charset="-122"/>
              </a:rPr>
              <a:t> 二叉树的遍历方式</a:t>
            </a:r>
          </a:p>
        </p:txBody>
      </p:sp>
      <p:sp>
        <p:nvSpPr>
          <p:cNvPr id="4" name="椭圆 3">
            <a:extLst>
              <a:ext uri="{FF2B5EF4-FFF2-40B4-BE49-F238E27FC236}">
                <a16:creationId xmlns:a16="http://schemas.microsoft.com/office/drawing/2014/main" id="{B642D99F-4D64-EB46-9A8E-97B285F8EC07}"/>
              </a:ext>
            </a:extLst>
          </p:cNvPr>
          <p:cNvSpPr>
            <a:spLocks noChangeAspect="1"/>
          </p:cNvSpPr>
          <p:nvPr/>
        </p:nvSpPr>
        <p:spPr>
          <a:xfrm>
            <a:off x="1290798" y="2434358"/>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1</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5" name="文本框 14">
            <a:extLst>
              <a:ext uri="{FF2B5EF4-FFF2-40B4-BE49-F238E27FC236}">
                <a16:creationId xmlns:a16="http://schemas.microsoft.com/office/drawing/2014/main" id="{4AC41CFD-581F-E343-B0F9-E862071ADAC3}"/>
              </a:ext>
            </a:extLst>
          </p:cNvPr>
          <p:cNvSpPr txBox="1"/>
          <p:nvPr/>
        </p:nvSpPr>
        <p:spPr>
          <a:xfrm>
            <a:off x="1954797" y="2425583"/>
            <a:ext cx="3855543" cy="461665"/>
          </a:xfrm>
          <a:prstGeom prst="rect">
            <a:avLst/>
          </a:prstGeom>
          <a:noFill/>
        </p:spPr>
        <p:txBody>
          <a:bodyPr wrap="none" rtlCol="0">
            <a:spAutoFit/>
          </a:bodyPr>
          <a:lstStyle>
            <a:defPPr>
              <a:defRPr lang="zh-CN"/>
            </a:defPPr>
            <a:lvl1pPr>
              <a:defRPr sz="2800">
                <a:solidFill>
                  <a:schemeClr val="tx1">
                    <a:lumMod val="75000"/>
                    <a:lumOff val="25000"/>
                  </a:schemeClr>
                </a:solidFill>
                <a:cs typeface="+mn-ea"/>
              </a:defRPr>
            </a:lvl1pPr>
          </a:lstStyle>
          <a:p>
            <a:pPr marL="514350" indent="-514350"/>
            <a:r>
              <a:rPr lang="zh-CN" altLang="en-US" sz="2400">
                <a:latin typeface="微软雅黑" pitchFamily="34" charset="-122"/>
                <a:ea typeface="微软雅黑" pitchFamily="34" charset="-122"/>
              </a:rPr>
              <a:t>先序遍历 </a:t>
            </a:r>
            <a:r>
              <a:rPr lang="en-US" altLang="zh-CN" sz="2400">
                <a:latin typeface="微软雅黑" pitchFamily="34" charset="-122"/>
                <a:ea typeface="微软雅黑" pitchFamily="34" charset="-122"/>
              </a:rPr>
              <a:t>(</a:t>
            </a:r>
            <a:r>
              <a:rPr lang="zh-CN" altLang="en-US" sz="2400">
                <a:latin typeface="微软雅黑" pitchFamily="34" charset="-122"/>
                <a:ea typeface="微软雅黑" pitchFamily="34" charset="-122"/>
              </a:rPr>
              <a:t> 深度优先遍历）</a:t>
            </a:r>
            <a:endParaRPr lang="en-US" altLang="zh-CN" sz="2400" dirty="0">
              <a:latin typeface="微软雅黑" pitchFamily="34" charset="-122"/>
              <a:ea typeface="微软雅黑" pitchFamily="34" charset="-122"/>
            </a:endParaRPr>
          </a:p>
        </p:txBody>
      </p:sp>
      <p:sp>
        <p:nvSpPr>
          <p:cNvPr id="6" name="椭圆 5">
            <a:extLst>
              <a:ext uri="{FF2B5EF4-FFF2-40B4-BE49-F238E27FC236}">
                <a16:creationId xmlns:a16="http://schemas.microsoft.com/office/drawing/2014/main" id="{BB9111F3-628E-2249-9E7D-9338CC6E53D7}"/>
              </a:ext>
            </a:extLst>
          </p:cNvPr>
          <p:cNvSpPr>
            <a:spLocks noChangeAspect="1"/>
          </p:cNvSpPr>
          <p:nvPr/>
        </p:nvSpPr>
        <p:spPr>
          <a:xfrm>
            <a:off x="6566362" y="2434358"/>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2</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7" name="文本框 20">
            <a:extLst>
              <a:ext uri="{FF2B5EF4-FFF2-40B4-BE49-F238E27FC236}">
                <a16:creationId xmlns:a16="http://schemas.microsoft.com/office/drawing/2014/main" id="{25CEB080-3EE3-D449-A64E-1C0F046F150F}"/>
              </a:ext>
            </a:extLst>
          </p:cNvPr>
          <p:cNvSpPr txBox="1"/>
          <p:nvPr/>
        </p:nvSpPr>
        <p:spPr>
          <a:xfrm>
            <a:off x="7315795" y="2487523"/>
            <a:ext cx="1415772"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中序遍历</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
        <p:nvSpPr>
          <p:cNvPr id="8" name="椭圆 7">
            <a:extLst>
              <a:ext uri="{FF2B5EF4-FFF2-40B4-BE49-F238E27FC236}">
                <a16:creationId xmlns:a16="http://schemas.microsoft.com/office/drawing/2014/main" id="{5FB843F1-FF20-FE4A-8597-00A2CAE5EC52}"/>
              </a:ext>
            </a:extLst>
          </p:cNvPr>
          <p:cNvSpPr>
            <a:spLocks noChangeAspect="1"/>
          </p:cNvSpPr>
          <p:nvPr/>
        </p:nvSpPr>
        <p:spPr>
          <a:xfrm>
            <a:off x="1290798" y="3689711"/>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3</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9" name="文本框 24">
            <a:extLst>
              <a:ext uri="{FF2B5EF4-FFF2-40B4-BE49-F238E27FC236}">
                <a16:creationId xmlns:a16="http://schemas.microsoft.com/office/drawing/2014/main" id="{71041A75-73DD-994B-A58C-E4D7715A1890}"/>
              </a:ext>
            </a:extLst>
          </p:cNvPr>
          <p:cNvSpPr txBox="1"/>
          <p:nvPr/>
        </p:nvSpPr>
        <p:spPr>
          <a:xfrm>
            <a:off x="1954797" y="3804046"/>
            <a:ext cx="1415772"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后序遍历</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
        <p:nvSpPr>
          <p:cNvPr id="10" name="椭圆 9">
            <a:extLst>
              <a:ext uri="{FF2B5EF4-FFF2-40B4-BE49-F238E27FC236}">
                <a16:creationId xmlns:a16="http://schemas.microsoft.com/office/drawing/2014/main" id="{43F41C0E-5665-6147-8432-3089AB2D15C2}"/>
              </a:ext>
            </a:extLst>
          </p:cNvPr>
          <p:cNvSpPr>
            <a:spLocks noChangeAspect="1"/>
          </p:cNvSpPr>
          <p:nvPr/>
        </p:nvSpPr>
        <p:spPr>
          <a:xfrm>
            <a:off x="6566362" y="3689711"/>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4</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11" name="文本框 28">
            <a:extLst>
              <a:ext uri="{FF2B5EF4-FFF2-40B4-BE49-F238E27FC236}">
                <a16:creationId xmlns:a16="http://schemas.microsoft.com/office/drawing/2014/main" id="{EBFA103D-AECF-D449-96AE-5287934EBB3F}"/>
              </a:ext>
            </a:extLst>
          </p:cNvPr>
          <p:cNvSpPr txBox="1"/>
          <p:nvPr/>
        </p:nvSpPr>
        <p:spPr>
          <a:xfrm>
            <a:off x="7315795" y="3804046"/>
            <a:ext cx="3650358"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层次遍历  </a:t>
            </a:r>
            <a:r>
              <a:rPr lang="en-US" altLang="zh-CN" sz="2400">
                <a:solidFill>
                  <a:schemeClr val="tx1">
                    <a:lumMod val="75000"/>
                    <a:lumOff val="25000"/>
                  </a:schemeClr>
                </a:solidFill>
                <a:latin typeface="微软雅黑" pitchFamily="34" charset="-122"/>
                <a:ea typeface="微软雅黑" pitchFamily="34" charset="-122"/>
                <a:cs typeface="+mn-ea"/>
              </a:rPr>
              <a:t>(</a:t>
            </a:r>
            <a:r>
              <a:rPr lang="zh-CN" altLang="en-US" sz="2400">
                <a:solidFill>
                  <a:schemeClr val="tx1">
                    <a:lumMod val="75000"/>
                    <a:lumOff val="25000"/>
                  </a:schemeClr>
                </a:solidFill>
                <a:latin typeface="微软雅黑" pitchFamily="34" charset="-122"/>
                <a:ea typeface="微软雅黑" pitchFamily="34" charset="-122"/>
                <a:cs typeface="+mn-ea"/>
              </a:rPr>
              <a:t>广度优先遍历</a:t>
            </a:r>
            <a:r>
              <a:rPr lang="en-US" altLang="zh-CN" sz="2400">
                <a:solidFill>
                  <a:schemeClr val="tx1">
                    <a:lumMod val="75000"/>
                    <a:lumOff val="25000"/>
                  </a:schemeClr>
                </a:solidFill>
                <a:latin typeface="微软雅黑" pitchFamily="34" charset="-122"/>
                <a:ea typeface="微软雅黑" pitchFamily="34" charset="-122"/>
                <a:cs typeface="+mn-ea"/>
              </a:rPr>
              <a:t>)</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Tree>
    <p:extLst>
      <p:ext uri="{BB962C8B-B14F-4D97-AF65-F5344CB8AC3E}">
        <p14:creationId xmlns:p14="http://schemas.microsoft.com/office/powerpoint/2010/main" val="2431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42" presetClass="path" presetSubtype="0" decel="100000" fill="hold" grpId="1" nodeType="withEffect">
                                  <p:stCondLst>
                                    <p:cond delay="0"/>
                                  </p:stCondLst>
                                  <p:childTnLst>
                                    <p:animMotion origin="layout" path="M -3.54167E-6 -2.96296E-6 L -3.54167E-6 0.12917 " pathEditMode="relative" rAng="0" ptsTypes="AA">
                                      <p:cBhvr>
                                        <p:cTn id="9" dur="1500" spd="-100000" fill="hold"/>
                                        <p:tgtEl>
                                          <p:spTgt spid="4"/>
                                        </p:tgtEl>
                                        <p:attrNameLst>
                                          <p:attrName>ppt_x</p:attrName>
                                          <p:attrName>ppt_y</p:attrName>
                                        </p:attrNameLst>
                                      </p:cBhvr>
                                      <p:rCtr x="0" y="6458"/>
                                    </p:animMotion>
                                  </p:childTnLst>
                                </p:cTn>
                              </p:par>
                              <p:par>
                                <p:cTn id="10" presetID="10"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par>
                                <p:cTn id="13" presetID="63" presetClass="path" presetSubtype="0" decel="100000" fill="hold" grpId="1" nodeType="withEffect">
                                  <p:stCondLst>
                                    <p:cond delay="250"/>
                                  </p:stCondLst>
                                  <p:childTnLst>
                                    <p:animMotion origin="layout" path="M -3.33333E-6 -3.7037E-7 L 0.09037 -3.7037E-7 " pathEditMode="relative" rAng="0" ptsTypes="AA">
                                      <p:cBhvr>
                                        <p:cTn id="14" dur="1500" spd="-100000" fill="hold"/>
                                        <p:tgtEl>
                                          <p:spTgt spid="5"/>
                                        </p:tgtEl>
                                        <p:attrNameLst>
                                          <p:attrName>ppt_x</p:attrName>
                                          <p:attrName>ppt_y</p:attrName>
                                        </p:attrNameLst>
                                      </p:cBhvr>
                                      <p:rCtr x="4518" y="0"/>
                                    </p:animMotion>
                                  </p:childTnLst>
                                </p:cTn>
                              </p:par>
                              <p:par>
                                <p:cTn id="15" presetID="10" presetClass="entr" presetSubtype="0" fill="hold" grpId="0" nodeType="withEffect">
                                  <p:stCondLst>
                                    <p:cond delay="7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par>
                                <p:cTn id="18" presetID="42" presetClass="path" presetSubtype="0" decel="100000" fill="hold" grpId="1" nodeType="withEffect">
                                  <p:stCondLst>
                                    <p:cond delay="750"/>
                                  </p:stCondLst>
                                  <p:childTnLst>
                                    <p:animMotion origin="layout" path="M -3.54167E-6 -2.96296E-6 L -3.54167E-6 0.12917 " pathEditMode="relative" rAng="0" ptsTypes="AA">
                                      <p:cBhvr>
                                        <p:cTn id="19" dur="1500" spd="-100000" fill="hold"/>
                                        <p:tgtEl>
                                          <p:spTgt spid="6"/>
                                        </p:tgtEl>
                                        <p:attrNameLst>
                                          <p:attrName>ppt_x</p:attrName>
                                          <p:attrName>ppt_y</p:attrName>
                                        </p:attrNameLst>
                                      </p:cBhvr>
                                      <p:rCtr x="0" y="6458"/>
                                    </p:animMotion>
                                  </p:childTnLst>
                                </p:cTn>
                              </p:par>
                              <p:par>
                                <p:cTn id="20" presetID="10" presetClass="entr" presetSubtype="0" fill="hold" grpId="0" nodeType="withEffect">
                                  <p:stCondLst>
                                    <p:cond delay="10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par>
                                <p:cTn id="23" presetID="63" presetClass="path" presetSubtype="0" decel="100000" fill="hold" grpId="1" nodeType="withEffect">
                                  <p:stCondLst>
                                    <p:cond delay="1000"/>
                                  </p:stCondLst>
                                  <p:childTnLst>
                                    <p:animMotion origin="layout" path="M -3.33333E-6 -3.7037E-7 L 0.09037 -3.7037E-7 " pathEditMode="relative" rAng="0" ptsTypes="AA">
                                      <p:cBhvr>
                                        <p:cTn id="24" dur="1500" spd="-100000" fill="hold"/>
                                        <p:tgtEl>
                                          <p:spTgt spid="7"/>
                                        </p:tgtEl>
                                        <p:attrNameLst>
                                          <p:attrName>ppt_x</p:attrName>
                                          <p:attrName>ppt_y</p:attrName>
                                        </p:attrNameLst>
                                      </p:cBhvr>
                                      <p:rCtr x="4518" y="0"/>
                                    </p:animMotion>
                                  </p:childTnLst>
                                </p:cTn>
                              </p:par>
                              <p:par>
                                <p:cTn id="25" presetID="10" presetClass="entr" presetSubtype="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par>
                                <p:cTn id="28" presetID="42" presetClass="path" presetSubtype="0" decel="100000" fill="hold" grpId="1" nodeType="withEffect">
                                  <p:stCondLst>
                                    <p:cond delay="1500"/>
                                  </p:stCondLst>
                                  <p:childTnLst>
                                    <p:animMotion origin="layout" path="M -3.54167E-6 -2.96296E-6 L -3.54167E-6 0.12917 " pathEditMode="relative" rAng="0" ptsTypes="AA">
                                      <p:cBhvr>
                                        <p:cTn id="29" dur="1500" spd="-100000" fill="hold"/>
                                        <p:tgtEl>
                                          <p:spTgt spid="8"/>
                                        </p:tgtEl>
                                        <p:attrNameLst>
                                          <p:attrName>ppt_x</p:attrName>
                                          <p:attrName>ppt_y</p:attrName>
                                        </p:attrNameLst>
                                      </p:cBhvr>
                                      <p:rCtr x="0" y="6458"/>
                                    </p:animMotion>
                                  </p:childTnLst>
                                </p:cTn>
                              </p:par>
                              <p:par>
                                <p:cTn id="30" presetID="10" presetClass="entr" presetSubtype="0" fill="hold" grpId="0" nodeType="withEffect">
                                  <p:stCondLst>
                                    <p:cond delay="17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childTnLst>
                                </p:cTn>
                              </p:par>
                              <p:par>
                                <p:cTn id="33" presetID="63" presetClass="path" presetSubtype="0" decel="100000" fill="hold" grpId="1" nodeType="withEffect">
                                  <p:stCondLst>
                                    <p:cond delay="1750"/>
                                  </p:stCondLst>
                                  <p:childTnLst>
                                    <p:animMotion origin="layout" path="M -3.33333E-6 -3.7037E-7 L 0.09037 -3.7037E-7 " pathEditMode="relative" rAng="0" ptsTypes="AA">
                                      <p:cBhvr>
                                        <p:cTn id="34" dur="1500" spd="-100000" fill="hold"/>
                                        <p:tgtEl>
                                          <p:spTgt spid="9"/>
                                        </p:tgtEl>
                                        <p:attrNameLst>
                                          <p:attrName>ppt_x</p:attrName>
                                          <p:attrName>ppt_y</p:attrName>
                                        </p:attrNameLst>
                                      </p:cBhvr>
                                      <p:rCtr x="4518" y="0"/>
                                    </p:animMotion>
                                  </p:childTnLst>
                                </p:cTn>
                              </p:par>
                              <p:par>
                                <p:cTn id="35" presetID="10" presetClass="entr" presetSubtype="0" fill="hold" grpId="0" nodeType="withEffect">
                                  <p:stCondLst>
                                    <p:cond delay="225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childTnLst>
                                </p:cTn>
                              </p:par>
                              <p:par>
                                <p:cTn id="38" presetID="42" presetClass="path" presetSubtype="0" decel="100000" fill="hold" grpId="1" nodeType="withEffect">
                                  <p:stCondLst>
                                    <p:cond delay="2250"/>
                                  </p:stCondLst>
                                  <p:childTnLst>
                                    <p:animMotion origin="layout" path="M -3.54167E-6 -2.96296E-6 L -3.54167E-6 0.12917 " pathEditMode="relative" rAng="0" ptsTypes="AA">
                                      <p:cBhvr>
                                        <p:cTn id="39" dur="1500" spd="-100000" fill="hold"/>
                                        <p:tgtEl>
                                          <p:spTgt spid="10"/>
                                        </p:tgtEl>
                                        <p:attrNameLst>
                                          <p:attrName>ppt_x</p:attrName>
                                          <p:attrName>ppt_y</p:attrName>
                                        </p:attrNameLst>
                                      </p:cBhvr>
                                      <p:rCtr x="0" y="6458"/>
                                    </p:animMotion>
                                  </p:childTnLst>
                                </p:cTn>
                              </p:par>
                              <p:par>
                                <p:cTn id="40" presetID="10" presetClass="entr" presetSubtype="0" fill="hold" grpId="0" nodeType="withEffect">
                                  <p:stCondLst>
                                    <p:cond delay="25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childTnLst>
                                </p:cTn>
                              </p:par>
                              <p:par>
                                <p:cTn id="43" presetID="63" presetClass="path" presetSubtype="0" decel="100000" fill="hold" grpId="1" nodeType="withEffect">
                                  <p:stCondLst>
                                    <p:cond delay="2500"/>
                                  </p:stCondLst>
                                  <p:childTnLst>
                                    <p:animMotion origin="layout" path="M -3.33333E-6 -3.7037E-7 L 0.09037 -3.7037E-7 " pathEditMode="relative" rAng="0" ptsTypes="AA">
                                      <p:cBhvr>
                                        <p:cTn id="44" dur="1500" spd="-100000" fill="hold"/>
                                        <p:tgtEl>
                                          <p:spTgt spid="11"/>
                                        </p:tgtEl>
                                        <p:attrNameLst>
                                          <p:attrName>ppt_x</p:attrName>
                                          <p:attrName>ppt_y</p:attrName>
                                        </p:attrNameLst>
                                      </p:cBhvr>
                                      <p:rCtr x="451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6" grpId="0" animBg="1"/>
      <p:bldP spid="6" grpId="1" animBg="1"/>
      <p:bldP spid="7" grpId="0"/>
      <p:bldP spid="7" grpId="1"/>
      <p:bldP spid="8" grpId="0" animBg="1"/>
      <p:bldP spid="8" grpId="1" animBg="1"/>
      <p:bldP spid="9" grpId="0"/>
      <p:bldP spid="9" grpId="1"/>
      <p:bldP spid="10" grpId="0" animBg="1"/>
      <p:bldP spid="10" grpId="1" animBg="1"/>
      <p:bldP spid="11" grpId="0"/>
      <p:bldP spid="11"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7.2</a:t>
            </a:r>
            <a:r>
              <a:rPr kumimoji="1" lang="zh-CN" altLang="en-US" sz="4800" dirty="0">
                <a:latin typeface="Microsoft YaHei" panose="020B0503020204020204" pitchFamily="34" charset="-122"/>
                <a:ea typeface="Microsoft YaHei" panose="020B0503020204020204" pitchFamily="34" charset="-122"/>
              </a:rPr>
              <a:t> 先中后 概念</a:t>
            </a:r>
          </a:p>
        </p:txBody>
      </p:sp>
      <p:pic>
        <p:nvPicPr>
          <p:cNvPr id="12" name="Content Placeholder 14">
            <a:extLst>
              <a:ext uri="{FF2B5EF4-FFF2-40B4-BE49-F238E27FC236}">
                <a16:creationId xmlns:a16="http://schemas.microsoft.com/office/drawing/2014/main" id="{A61F414D-D16D-5248-AC84-5D4865974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7964" y="1253331"/>
            <a:ext cx="5157141" cy="4351338"/>
          </a:xfrm>
          <a:prstGeom prst="rect">
            <a:avLst/>
          </a:prstGeom>
        </p:spPr>
      </p:pic>
      <p:sp>
        <p:nvSpPr>
          <p:cNvPr id="13" name="TextBox 15">
            <a:extLst>
              <a:ext uri="{FF2B5EF4-FFF2-40B4-BE49-F238E27FC236}">
                <a16:creationId xmlns:a16="http://schemas.microsoft.com/office/drawing/2014/main" id="{007E8B1B-45E4-5245-A408-E07F82D8D1F9}"/>
              </a:ext>
            </a:extLst>
          </p:cNvPr>
          <p:cNvSpPr txBox="1"/>
          <p:nvPr/>
        </p:nvSpPr>
        <p:spPr>
          <a:xfrm>
            <a:off x="2393270" y="5145252"/>
            <a:ext cx="7486077" cy="1569660"/>
          </a:xfrm>
          <a:prstGeom prst="rect">
            <a:avLst/>
          </a:prstGeom>
          <a:noFill/>
        </p:spPr>
        <p:txBody>
          <a:bodyPr wrap="square" rtlCol="0">
            <a:spAutoFit/>
          </a:bodyPr>
          <a:lstStyle/>
          <a:p>
            <a:pPr algn="ctr"/>
            <a:endParaRPr lang="en-US" altLang="zh-CN" sz="2400" dirty="0">
              <a:latin typeface="Microsoft YaHei" panose="020B0503020204020204" pitchFamily="34" charset="-122"/>
              <a:ea typeface="Microsoft YaHei" panose="020B0503020204020204" pitchFamily="34" charset="-122"/>
            </a:endParaRP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先序遍历： </a:t>
            </a:r>
            <a:r>
              <a:rPr lang="en-US" altLang="zh-CN" sz="2400" b="1" dirty="0">
                <a:solidFill>
                  <a:srgbClr val="FF0000"/>
                </a:solidFill>
                <a:latin typeface="Microsoft YaHei" panose="020B0503020204020204" pitchFamily="34" charset="-122"/>
                <a:ea typeface="Microsoft YaHei" panose="020B0503020204020204" pitchFamily="34" charset="-122"/>
              </a:rPr>
              <a:t>P</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中序遍历：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b="1" dirty="0">
                <a:solidFill>
                  <a:srgbClr val="FF0000"/>
                </a:solidFill>
                <a:latin typeface="Microsoft YaHei" panose="020B0503020204020204" pitchFamily="34" charset="-122"/>
                <a:ea typeface="Microsoft YaHei" panose="020B0503020204020204" pitchFamily="34" charset="-122"/>
              </a:rPr>
              <a:t>P</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后序遍历：</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b="1" dirty="0">
                <a:solidFill>
                  <a:srgbClr val="FF0000"/>
                </a:solidFill>
                <a:latin typeface="Microsoft YaHei" panose="020B0503020204020204" pitchFamily="34" charset="-122"/>
                <a:ea typeface="Microsoft YaHei" panose="020B0503020204020204" pitchFamily="34" charset="-122"/>
              </a:rPr>
              <a:t>P</a:t>
            </a:r>
          </a:p>
        </p:txBody>
      </p:sp>
    </p:spTree>
    <p:extLst>
      <p:ext uri="{BB962C8B-B14F-4D97-AF65-F5344CB8AC3E}">
        <p14:creationId xmlns:p14="http://schemas.microsoft.com/office/powerpoint/2010/main" val="791670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7.3</a:t>
            </a:r>
            <a:r>
              <a:rPr kumimoji="1" lang="zh-CN" altLang="en-US" sz="4800" dirty="0">
                <a:latin typeface="Microsoft YaHei" panose="020B0503020204020204" pitchFamily="34" charset="-122"/>
                <a:ea typeface="Microsoft YaHei" panose="020B0503020204020204" pitchFamily="34" charset="-122"/>
              </a:rPr>
              <a:t> 先序遍历</a:t>
            </a:r>
          </a:p>
        </p:txBody>
      </p:sp>
      <p:sp>
        <p:nvSpPr>
          <p:cNvPr id="5" name="TextBox 6">
            <a:extLst>
              <a:ext uri="{FF2B5EF4-FFF2-40B4-BE49-F238E27FC236}">
                <a16:creationId xmlns:a16="http://schemas.microsoft.com/office/drawing/2014/main" id="{0EDF7E63-CAA4-7041-8B37-43C178C58ACC}"/>
              </a:ext>
            </a:extLst>
          </p:cNvPr>
          <p:cNvSpPr txBox="1"/>
          <p:nvPr/>
        </p:nvSpPr>
        <p:spPr>
          <a:xfrm>
            <a:off x="5711809" y="5860611"/>
            <a:ext cx="2951550"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ABDGHCEIF</a:t>
            </a:r>
            <a:endParaRPr lang="en-US" sz="2400" dirty="0">
              <a:solidFill>
                <a:srgbClr val="009999"/>
              </a:solidFill>
              <a:latin typeface="微软雅黑" pitchFamily="34" charset="-122"/>
              <a:ea typeface="微软雅黑" pitchFamily="34" charset="-122"/>
            </a:endParaRPr>
          </a:p>
        </p:txBody>
      </p:sp>
      <p:pic>
        <p:nvPicPr>
          <p:cNvPr id="6" name="Picture 4">
            <a:extLst>
              <a:ext uri="{FF2B5EF4-FFF2-40B4-BE49-F238E27FC236}">
                <a16:creationId xmlns:a16="http://schemas.microsoft.com/office/drawing/2014/main" id="{1C08DFE7-2E15-A345-8CA2-13A0541F9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5992" y="2369127"/>
            <a:ext cx="6421012" cy="2904109"/>
          </a:xfrm>
          <a:prstGeom prst="rect">
            <a:avLst/>
          </a:prstGeom>
        </p:spPr>
      </p:pic>
      <p:pic>
        <p:nvPicPr>
          <p:cNvPr id="7" name="Content Placeholder 3">
            <a:extLst>
              <a:ext uri="{FF2B5EF4-FFF2-40B4-BE49-F238E27FC236}">
                <a16:creationId xmlns:a16="http://schemas.microsoft.com/office/drawing/2014/main" id="{9F35EFFF-2821-3047-B715-026FDF29A6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121" y="2150140"/>
            <a:ext cx="5097738" cy="3506381"/>
          </a:xfrm>
          <a:prstGeom prst="rect">
            <a:avLst/>
          </a:prstGeom>
        </p:spPr>
      </p:pic>
    </p:spTree>
    <p:extLst>
      <p:ext uri="{BB962C8B-B14F-4D97-AF65-F5344CB8AC3E}">
        <p14:creationId xmlns:p14="http://schemas.microsoft.com/office/powerpoint/2010/main" val="3019429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7.4</a:t>
            </a:r>
            <a:r>
              <a:rPr kumimoji="1" lang="zh-CN" altLang="en-US" sz="4800" dirty="0">
                <a:latin typeface="Microsoft YaHei" panose="020B0503020204020204" pitchFamily="34" charset="-122"/>
                <a:ea typeface="Microsoft YaHei" panose="020B0503020204020204" pitchFamily="34" charset="-122"/>
              </a:rPr>
              <a:t> 中序遍历</a:t>
            </a:r>
          </a:p>
        </p:txBody>
      </p:sp>
      <p:pic>
        <p:nvPicPr>
          <p:cNvPr id="9" name="Content Placeholder 3">
            <a:extLst>
              <a:ext uri="{FF2B5EF4-FFF2-40B4-BE49-F238E27FC236}">
                <a16:creationId xmlns:a16="http://schemas.microsoft.com/office/drawing/2014/main" id="{DD5475F7-6720-7849-A2FB-91CFBB478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246" y="1944357"/>
            <a:ext cx="5167420" cy="3684323"/>
          </a:xfrm>
          <a:prstGeom prst="rect">
            <a:avLst/>
          </a:prstGeom>
        </p:spPr>
      </p:pic>
      <p:sp>
        <p:nvSpPr>
          <p:cNvPr id="10" name="TextBox 5">
            <a:extLst>
              <a:ext uri="{FF2B5EF4-FFF2-40B4-BE49-F238E27FC236}">
                <a16:creationId xmlns:a16="http://schemas.microsoft.com/office/drawing/2014/main" id="{89767461-3E79-5B4F-8C1A-D2DD9EB27BB6}"/>
              </a:ext>
            </a:extLst>
          </p:cNvPr>
          <p:cNvSpPr txBox="1"/>
          <p:nvPr/>
        </p:nvSpPr>
        <p:spPr>
          <a:xfrm>
            <a:off x="5836976" y="5744652"/>
            <a:ext cx="3055844"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GDHBAEICF</a:t>
            </a:r>
            <a:endParaRPr lang="en-US" altLang="en-US" sz="2400" dirty="0">
              <a:solidFill>
                <a:srgbClr val="009999"/>
              </a:solidFill>
              <a:latin typeface="微软雅黑" pitchFamily="34" charset="-122"/>
              <a:ea typeface="微软雅黑" pitchFamily="34" charset="-122"/>
            </a:endParaRPr>
          </a:p>
        </p:txBody>
      </p:sp>
      <p:pic>
        <p:nvPicPr>
          <p:cNvPr id="11" name="Picture 2">
            <a:extLst>
              <a:ext uri="{FF2B5EF4-FFF2-40B4-BE49-F238E27FC236}">
                <a16:creationId xmlns:a16="http://schemas.microsoft.com/office/drawing/2014/main" id="{FCD324AE-3277-6F4E-9C72-83676E4E2F43}"/>
              </a:ext>
            </a:extLst>
          </p:cNvPr>
          <p:cNvPicPr>
            <a:picLocks noChangeAspect="1"/>
          </p:cNvPicPr>
          <p:nvPr/>
        </p:nvPicPr>
        <p:blipFill>
          <a:blip r:embed="rId5"/>
          <a:stretch>
            <a:fillRect/>
          </a:stretch>
        </p:blipFill>
        <p:spPr>
          <a:xfrm>
            <a:off x="5836976" y="2414919"/>
            <a:ext cx="6184900" cy="2743200"/>
          </a:xfrm>
          <a:prstGeom prst="rect">
            <a:avLst/>
          </a:prstGeom>
        </p:spPr>
      </p:pic>
    </p:spTree>
    <p:extLst>
      <p:ext uri="{BB962C8B-B14F-4D97-AF65-F5344CB8AC3E}">
        <p14:creationId xmlns:p14="http://schemas.microsoft.com/office/powerpoint/2010/main" val="1158269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7.5</a:t>
            </a:r>
            <a:r>
              <a:rPr kumimoji="1" lang="zh-CN" altLang="en-US" sz="4800" dirty="0">
                <a:latin typeface="Microsoft YaHei" panose="020B0503020204020204" pitchFamily="34" charset="-122"/>
                <a:ea typeface="Microsoft YaHei" panose="020B0503020204020204" pitchFamily="34" charset="-122"/>
              </a:rPr>
              <a:t> 后序遍历</a:t>
            </a:r>
          </a:p>
        </p:txBody>
      </p:sp>
      <p:pic>
        <p:nvPicPr>
          <p:cNvPr id="8" name="Content Placeholder 3">
            <a:extLst>
              <a:ext uri="{FF2B5EF4-FFF2-40B4-BE49-F238E27FC236}">
                <a16:creationId xmlns:a16="http://schemas.microsoft.com/office/drawing/2014/main" id="{E325B892-2515-E048-9ECB-053B1695AF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041" y="2099000"/>
            <a:ext cx="4930648" cy="3572343"/>
          </a:xfrm>
          <a:prstGeom prst="rect">
            <a:avLst/>
          </a:prstGeom>
        </p:spPr>
      </p:pic>
      <p:sp>
        <p:nvSpPr>
          <p:cNvPr id="9" name="TextBox 5">
            <a:extLst>
              <a:ext uri="{FF2B5EF4-FFF2-40B4-BE49-F238E27FC236}">
                <a16:creationId xmlns:a16="http://schemas.microsoft.com/office/drawing/2014/main" id="{E33A12F8-1E80-ED43-8A8C-4E467FC6E8B9}"/>
              </a:ext>
            </a:extLst>
          </p:cNvPr>
          <p:cNvSpPr txBox="1"/>
          <p:nvPr/>
        </p:nvSpPr>
        <p:spPr>
          <a:xfrm>
            <a:off x="5787159" y="5860611"/>
            <a:ext cx="2908523"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GHDBIEFCA</a:t>
            </a:r>
            <a:endParaRPr lang="en-US" altLang="en-US" sz="2400" dirty="0">
              <a:solidFill>
                <a:srgbClr val="009999"/>
              </a:solidFill>
              <a:latin typeface="微软雅黑" pitchFamily="34" charset="-122"/>
              <a:ea typeface="微软雅黑" pitchFamily="34" charset="-122"/>
            </a:endParaRPr>
          </a:p>
        </p:txBody>
      </p:sp>
      <p:pic>
        <p:nvPicPr>
          <p:cNvPr id="10" name="Picture 2">
            <a:extLst>
              <a:ext uri="{FF2B5EF4-FFF2-40B4-BE49-F238E27FC236}">
                <a16:creationId xmlns:a16="http://schemas.microsoft.com/office/drawing/2014/main" id="{0E4845D7-D657-4B45-A8E5-9F9ACE0ED0F2}"/>
              </a:ext>
            </a:extLst>
          </p:cNvPr>
          <p:cNvPicPr>
            <a:picLocks noChangeAspect="1"/>
          </p:cNvPicPr>
          <p:nvPr/>
        </p:nvPicPr>
        <p:blipFill>
          <a:blip r:embed="rId5"/>
          <a:stretch>
            <a:fillRect/>
          </a:stretch>
        </p:blipFill>
        <p:spPr>
          <a:xfrm>
            <a:off x="5787159" y="2446754"/>
            <a:ext cx="6146800" cy="2819400"/>
          </a:xfrm>
          <a:prstGeom prst="rect">
            <a:avLst/>
          </a:prstGeom>
        </p:spPr>
      </p:pic>
    </p:spTree>
    <p:extLst>
      <p:ext uri="{BB962C8B-B14F-4D97-AF65-F5344CB8AC3E}">
        <p14:creationId xmlns:p14="http://schemas.microsoft.com/office/powerpoint/2010/main" val="3389360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表达式和二叉树遍历的联系</a:t>
            </a:r>
          </a:p>
        </p:txBody>
      </p:sp>
      <p:sp>
        <p:nvSpPr>
          <p:cNvPr id="4" name="文本框 3">
            <a:extLst>
              <a:ext uri="{FF2B5EF4-FFF2-40B4-BE49-F238E27FC236}">
                <a16:creationId xmlns:a16="http://schemas.microsoft.com/office/drawing/2014/main" id="{99CE3CD3-7EC0-8A44-8741-31D2FBDEA5EB}"/>
              </a:ext>
            </a:extLst>
          </p:cNvPr>
          <p:cNvSpPr txBox="1"/>
          <p:nvPr/>
        </p:nvSpPr>
        <p:spPr>
          <a:xfrm>
            <a:off x="4593265" y="1850065"/>
            <a:ext cx="6677247" cy="830997"/>
          </a:xfrm>
          <a:prstGeom prst="rect">
            <a:avLst/>
          </a:prstGeom>
          <a:noFill/>
        </p:spPr>
        <p:txBody>
          <a:bodyPr wrap="square" rtlCol="0">
            <a:spAutoFit/>
          </a:bodyPr>
          <a:lstStyle/>
          <a:p>
            <a:r>
              <a:rPr kumimoji="1" lang="en-US" altLang="zh-CN" sz="2400" dirty="0"/>
              <a:t>👈</a:t>
            </a:r>
            <a:r>
              <a:rPr kumimoji="1" lang="zh-CN" altLang="en-US" sz="2400" dirty="0"/>
              <a:t> 是一个表达式的二叉树</a:t>
            </a:r>
            <a:endParaRPr kumimoji="1" lang="en-US" altLang="zh-CN" sz="2400" dirty="0"/>
          </a:p>
          <a:p>
            <a:endParaRPr kumimoji="1" lang="en-US" altLang="zh-CN" sz="2400" dirty="0"/>
          </a:p>
        </p:txBody>
      </p:sp>
      <p:sp>
        <p:nvSpPr>
          <p:cNvPr id="5" name="文本框 4">
            <a:extLst>
              <a:ext uri="{FF2B5EF4-FFF2-40B4-BE49-F238E27FC236}">
                <a16:creationId xmlns:a16="http://schemas.microsoft.com/office/drawing/2014/main" id="{3DD661F6-75D4-2141-8716-789A5D8BCB1A}"/>
              </a:ext>
            </a:extLst>
          </p:cNvPr>
          <p:cNvSpPr txBox="1"/>
          <p:nvPr/>
        </p:nvSpPr>
        <p:spPr>
          <a:xfrm>
            <a:off x="4572000" y="3118240"/>
            <a:ext cx="2381693" cy="461665"/>
          </a:xfrm>
          <a:prstGeom prst="rect">
            <a:avLst/>
          </a:prstGeom>
          <a:noFill/>
        </p:spPr>
        <p:txBody>
          <a:bodyPr wrap="square" rtlCol="0">
            <a:spAutoFit/>
          </a:bodyPr>
          <a:lstStyle/>
          <a:p>
            <a:r>
              <a:rPr kumimoji="1" lang="zh-CN" altLang="en-US" sz="2400" dirty="0"/>
              <a:t>先序遍历结果是：</a:t>
            </a:r>
          </a:p>
        </p:txBody>
      </p:sp>
      <p:sp>
        <p:nvSpPr>
          <p:cNvPr id="11" name="文本框 10">
            <a:extLst>
              <a:ext uri="{FF2B5EF4-FFF2-40B4-BE49-F238E27FC236}">
                <a16:creationId xmlns:a16="http://schemas.microsoft.com/office/drawing/2014/main" id="{C8B1B041-A526-B545-8EF8-11C3194C775B}"/>
              </a:ext>
            </a:extLst>
          </p:cNvPr>
          <p:cNvSpPr txBox="1"/>
          <p:nvPr/>
        </p:nvSpPr>
        <p:spPr>
          <a:xfrm>
            <a:off x="4571999" y="4187849"/>
            <a:ext cx="2381693" cy="461665"/>
          </a:xfrm>
          <a:prstGeom prst="rect">
            <a:avLst/>
          </a:prstGeom>
          <a:noFill/>
        </p:spPr>
        <p:txBody>
          <a:bodyPr wrap="square" rtlCol="0">
            <a:spAutoFit/>
          </a:bodyPr>
          <a:lstStyle/>
          <a:p>
            <a:r>
              <a:rPr kumimoji="1" lang="zh-CN" altLang="en-US" sz="2400" dirty="0"/>
              <a:t>中序遍历结果是：</a:t>
            </a:r>
          </a:p>
        </p:txBody>
      </p:sp>
      <p:sp>
        <p:nvSpPr>
          <p:cNvPr id="12" name="文本框 11">
            <a:extLst>
              <a:ext uri="{FF2B5EF4-FFF2-40B4-BE49-F238E27FC236}">
                <a16:creationId xmlns:a16="http://schemas.microsoft.com/office/drawing/2014/main" id="{A28F485C-209E-F049-BE1B-B76D245D3445}"/>
              </a:ext>
            </a:extLst>
          </p:cNvPr>
          <p:cNvSpPr txBox="1"/>
          <p:nvPr/>
        </p:nvSpPr>
        <p:spPr>
          <a:xfrm>
            <a:off x="4571998" y="5285258"/>
            <a:ext cx="2381693" cy="461665"/>
          </a:xfrm>
          <a:prstGeom prst="rect">
            <a:avLst/>
          </a:prstGeom>
          <a:noFill/>
        </p:spPr>
        <p:txBody>
          <a:bodyPr wrap="square" rtlCol="0">
            <a:spAutoFit/>
          </a:bodyPr>
          <a:lstStyle/>
          <a:p>
            <a:r>
              <a:rPr kumimoji="1" lang="zh-CN" altLang="en-US" sz="2400" dirty="0"/>
              <a:t>后序遍历结果是：</a:t>
            </a:r>
          </a:p>
        </p:txBody>
      </p:sp>
      <p:sp>
        <p:nvSpPr>
          <p:cNvPr id="13" name="文本框 12">
            <a:extLst>
              <a:ext uri="{FF2B5EF4-FFF2-40B4-BE49-F238E27FC236}">
                <a16:creationId xmlns:a16="http://schemas.microsoft.com/office/drawing/2014/main" id="{FB42B341-27EC-8D40-9ECE-B3BD1D1D4048}"/>
              </a:ext>
            </a:extLst>
          </p:cNvPr>
          <p:cNvSpPr txBox="1"/>
          <p:nvPr/>
        </p:nvSpPr>
        <p:spPr>
          <a:xfrm>
            <a:off x="7675842" y="3118240"/>
            <a:ext cx="2381693" cy="461665"/>
          </a:xfrm>
          <a:prstGeom prst="rect">
            <a:avLst/>
          </a:prstGeom>
          <a:noFill/>
        </p:spPr>
        <p:txBody>
          <a:bodyPr wrap="square" rtlCol="0">
            <a:spAutoFit/>
          </a:bodyPr>
          <a:lstStyle/>
          <a:p>
            <a:r>
              <a:rPr kumimoji="1" lang="en-US" altLang="zh-CN" sz="2400" dirty="0"/>
              <a:t>-+a</a:t>
            </a:r>
            <a:r>
              <a:rPr kumimoji="1" lang="zh-CN" altLang="en-US" sz="2400" dirty="0"/>
              <a:t>*</a:t>
            </a:r>
            <a:r>
              <a:rPr kumimoji="1" lang="en-US" altLang="zh-CN" sz="2400" dirty="0"/>
              <a:t>b-cd/</a:t>
            </a:r>
            <a:r>
              <a:rPr kumimoji="1" lang="en-US" altLang="zh-CN" sz="2400" dirty="0" err="1"/>
              <a:t>ef</a:t>
            </a:r>
            <a:endParaRPr kumimoji="1" lang="zh-CN" altLang="en-US" sz="2400" dirty="0"/>
          </a:p>
        </p:txBody>
      </p:sp>
      <p:sp>
        <p:nvSpPr>
          <p:cNvPr id="14" name="文本框 13">
            <a:extLst>
              <a:ext uri="{FF2B5EF4-FFF2-40B4-BE49-F238E27FC236}">
                <a16:creationId xmlns:a16="http://schemas.microsoft.com/office/drawing/2014/main" id="{C15EE885-67B1-4E4D-9203-8DEB5877F851}"/>
              </a:ext>
            </a:extLst>
          </p:cNvPr>
          <p:cNvSpPr txBox="1"/>
          <p:nvPr/>
        </p:nvSpPr>
        <p:spPr>
          <a:xfrm>
            <a:off x="7675840" y="4124234"/>
            <a:ext cx="2381693" cy="461665"/>
          </a:xfrm>
          <a:prstGeom prst="rect">
            <a:avLst/>
          </a:prstGeom>
          <a:noFill/>
        </p:spPr>
        <p:txBody>
          <a:bodyPr wrap="square" rtlCol="0">
            <a:spAutoFit/>
          </a:bodyPr>
          <a:lstStyle/>
          <a:p>
            <a:r>
              <a:rPr kumimoji="1" lang="en-US" altLang="zh-CN" sz="2400" dirty="0" err="1"/>
              <a:t>a+b</a:t>
            </a:r>
            <a:r>
              <a:rPr kumimoji="1" lang="zh-CN" altLang="en-US" sz="2400" dirty="0"/>
              <a:t>*</a:t>
            </a:r>
            <a:r>
              <a:rPr kumimoji="1" lang="en-US" altLang="zh-CN" sz="2400" dirty="0"/>
              <a:t>(c-d)-e/f</a:t>
            </a:r>
            <a:endParaRPr kumimoji="1" lang="zh-CN" altLang="en-US" sz="2400" dirty="0"/>
          </a:p>
        </p:txBody>
      </p:sp>
      <p:sp>
        <p:nvSpPr>
          <p:cNvPr id="15" name="文本框 14">
            <a:extLst>
              <a:ext uri="{FF2B5EF4-FFF2-40B4-BE49-F238E27FC236}">
                <a16:creationId xmlns:a16="http://schemas.microsoft.com/office/drawing/2014/main" id="{0A707B05-1851-4A42-B6B0-AA8C41F6D2DE}"/>
              </a:ext>
            </a:extLst>
          </p:cNvPr>
          <p:cNvSpPr txBox="1"/>
          <p:nvPr/>
        </p:nvSpPr>
        <p:spPr>
          <a:xfrm>
            <a:off x="7675838" y="5248044"/>
            <a:ext cx="2381693" cy="461665"/>
          </a:xfrm>
          <a:prstGeom prst="rect">
            <a:avLst/>
          </a:prstGeom>
          <a:noFill/>
        </p:spPr>
        <p:txBody>
          <a:bodyPr wrap="square" rtlCol="0">
            <a:spAutoFit/>
          </a:bodyPr>
          <a:lstStyle/>
          <a:p>
            <a:r>
              <a:rPr kumimoji="1" lang="en-US" altLang="zh-CN" sz="2400" dirty="0" err="1"/>
              <a:t>abcd</a:t>
            </a:r>
            <a:r>
              <a:rPr kumimoji="1" lang="en-US" altLang="zh-CN" sz="2400" dirty="0"/>
              <a:t>-</a:t>
            </a:r>
            <a:r>
              <a:rPr kumimoji="1" lang="zh-CN" altLang="en-US" sz="2400" dirty="0"/>
              <a:t>*</a:t>
            </a:r>
            <a:r>
              <a:rPr kumimoji="1" lang="en-US" altLang="zh-CN" sz="2400" dirty="0"/>
              <a:t>+</a:t>
            </a:r>
            <a:r>
              <a:rPr kumimoji="1" lang="en-US" altLang="zh-CN" sz="2400" dirty="0" err="1"/>
              <a:t>ef</a:t>
            </a:r>
            <a:r>
              <a:rPr kumimoji="1" lang="en-US" altLang="zh-CN" sz="2400" dirty="0"/>
              <a:t>/-</a:t>
            </a:r>
            <a:endParaRPr kumimoji="1" lang="zh-CN" altLang="en-US" sz="2400" dirty="0"/>
          </a:p>
        </p:txBody>
      </p:sp>
      <p:pic>
        <p:nvPicPr>
          <p:cNvPr id="6" name="图片 5">
            <a:extLst>
              <a:ext uri="{FF2B5EF4-FFF2-40B4-BE49-F238E27FC236}">
                <a16:creationId xmlns:a16="http://schemas.microsoft.com/office/drawing/2014/main" id="{FB566A7C-1ED5-8A42-B371-E1844BA0C919}"/>
              </a:ext>
            </a:extLst>
          </p:cNvPr>
          <p:cNvPicPr>
            <a:picLocks noChangeAspect="1"/>
          </p:cNvPicPr>
          <p:nvPr/>
        </p:nvPicPr>
        <p:blipFill>
          <a:blip r:embed="rId4"/>
          <a:stretch>
            <a:fillRect/>
          </a:stretch>
        </p:blipFill>
        <p:spPr>
          <a:xfrm>
            <a:off x="381906" y="1853925"/>
            <a:ext cx="2928361" cy="3892998"/>
          </a:xfrm>
          <a:prstGeom prst="rect">
            <a:avLst/>
          </a:prstGeom>
        </p:spPr>
      </p:pic>
      <p:sp>
        <p:nvSpPr>
          <p:cNvPr id="7" name="文本框 6">
            <a:extLst>
              <a:ext uri="{FF2B5EF4-FFF2-40B4-BE49-F238E27FC236}">
                <a16:creationId xmlns:a16="http://schemas.microsoft.com/office/drawing/2014/main" id="{44708EF3-959A-DD44-8EDD-D1BE776B1B06}"/>
              </a:ext>
            </a:extLst>
          </p:cNvPr>
          <p:cNvSpPr txBox="1"/>
          <p:nvPr/>
        </p:nvSpPr>
        <p:spPr>
          <a:xfrm>
            <a:off x="10721478" y="5377591"/>
            <a:ext cx="1470522" cy="461665"/>
          </a:xfrm>
          <a:prstGeom prst="rect">
            <a:avLst/>
          </a:prstGeom>
          <a:solidFill>
            <a:schemeClr val="accent2"/>
          </a:solidFill>
        </p:spPr>
        <p:txBody>
          <a:bodyPr wrap="square" rtlCol="0">
            <a:spAutoFit/>
          </a:bodyPr>
          <a:lstStyle/>
          <a:p>
            <a:r>
              <a:rPr kumimoji="1" lang="zh-CN" altLang="en-US" sz="2400" dirty="0">
                <a:solidFill>
                  <a:schemeClr val="bg1"/>
                </a:solidFill>
              </a:rPr>
              <a:t>逆波兰式</a:t>
            </a:r>
          </a:p>
        </p:txBody>
      </p:sp>
      <p:cxnSp>
        <p:nvCxnSpPr>
          <p:cNvPr id="17" name="直线箭头连接符 16">
            <a:extLst>
              <a:ext uri="{FF2B5EF4-FFF2-40B4-BE49-F238E27FC236}">
                <a16:creationId xmlns:a16="http://schemas.microsoft.com/office/drawing/2014/main" id="{2F1B04DF-365D-324E-8117-84AFFF45B882}"/>
              </a:ext>
            </a:extLst>
          </p:cNvPr>
          <p:cNvCxnSpPr>
            <a:stCxn id="7" idx="1"/>
          </p:cNvCxnSpPr>
          <p:nvPr/>
        </p:nvCxnSpPr>
        <p:spPr>
          <a:xfrm flipH="1" flipV="1">
            <a:off x="9654363" y="5550195"/>
            <a:ext cx="1067115" cy="582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32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P spid="14" grpId="0"/>
      <p:bldP spid="15" grpId="0"/>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二叉树遍历的实际用途</a:t>
            </a:r>
          </a:p>
        </p:txBody>
      </p:sp>
      <p:sp>
        <p:nvSpPr>
          <p:cNvPr id="2" name="文本框 1">
            <a:extLst>
              <a:ext uri="{FF2B5EF4-FFF2-40B4-BE49-F238E27FC236}">
                <a16:creationId xmlns:a16="http://schemas.microsoft.com/office/drawing/2014/main" id="{0FA6A9C2-5B67-4641-9BB2-2A0027F35478}"/>
              </a:ext>
            </a:extLst>
          </p:cNvPr>
          <p:cNvSpPr txBox="1"/>
          <p:nvPr/>
        </p:nvSpPr>
        <p:spPr>
          <a:xfrm>
            <a:off x="1470521" y="2584474"/>
            <a:ext cx="9587339" cy="1689052"/>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先序遍历：输出某个文件夹下所有文件名称</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可以有子文件夹</a:t>
            </a:r>
            <a:r>
              <a:rPr kumimoji="1" lang="en-US" altLang="zh-CN" sz="2400" dirty="0">
                <a:latin typeface="Microsoft YaHei" panose="020B0503020204020204" pitchFamily="34" charset="-122"/>
                <a:ea typeface="Microsoft YaHei" panose="020B0503020204020204" pitchFamily="34" charset="-122"/>
              </a:rPr>
              <a:t>)</a:t>
            </a:r>
          </a:p>
          <a:p>
            <a:pPr>
              <a:lnSpc>
                <a:spcPct val="150000"/>
              </a:lnSpc>
            </a:pPr>
            <a:r>
              <a:rPr kumimoji="1" lang="zh-CN" altLang="en-US" sz="2400" dirty="0">
                <a:latin typeface="Microsoft YaHei" panose="020B0503020204020204" pitchFamily="34" charset="-122"/>
                <a:ea typeface="Microsoft YaHei" panose="020B0503020204020204" pitchFamily="34" charset="-122"/>
              </a:rPr>
              <a:t>中序遍历：数学表达式的普通结构</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后序遍历：统计文件夹存储大小</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有种自下而上的意味</a:t>
            </a:r>
            <a:r>
              <a:rPr kumimoji="1" lang="en-US" altLang="zh-CN" sz="2400" dirty="0">
                <a:latin typeface="Microsoft YaHei" panose="020B0503020204020204" pitchFamily="34" charset="-122"/>
                <a:ea typeface="Microsoft YaHei" panose="020B0503020204020204" pitchFamily="34" charset="-122"/>
              </a:rPr>
              <a:t>)</a:t>
            </a: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74527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7.6</a:t>
            </a:r>
            <a:r>
              <a:rPr kumimoji="1" lang="zh-CN" altLang="en-US" sz="4800" dirty="0">
                <a:latin typeface="Microsoft YaHei" panose="020B0503020204020204" pitchFamily="34" charset="-122"/>
                <a:ea typeface="Microsoft YaHei" panose="020B0503020204020204" pitchFamily="34" charset="-122"/>
              </a:rPr>
              <a:t> 层次遍历</a:t>
            </a:r>
          </a:p>
        </p:txBody>
      </p:sp>
      <p:pic>
        <p:nvPicPr>
          <p:cNvPr id="6" name="Content Placeholder 3">
            <a:extLst>
              <a:ext uri="{FF2B5EF4-FFF2-40B4-BE49-F238E27FC236}">
                <a16:creationId xmlns:a16="http://schemas.microsoft.com/office/drawing/2014/main" id="{8910EC35-9316-BF4B-B05A-41F3383B8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223" y="2109053"/>
            <a:ext cx="4490148" cy="3201888"/>
          </a:xfrm>
          <a:prstGeom prst="rect">
            <a:avLst/>
          </a:prstGeom>
        </p:spPr>
      </p:pic>
      <p:sp>
        <p:nvSpPr>
          <p:cNvPr id="7" name="TextBox 4">
            <a:extLst>
              <a:ext uri="{FF2B5EF4-FFF2-40B4-BE49-F238E27FC236}">
                <a16:creationId xmlns:a16="http://schemas.microsoft.com/office/drawing/2014/main" id="{82454609-9D8E-3E48-A309-335542831CCA}"/>
              </a:ext>
            </a:extLst>
          </p:cNvPr>
          <p:cNvSpPr txBox="1"/>
          <p:nvPr/>
        </p:nvSpPr>
        <p:spPr>
          <a:xfrm>
            <a:off x="2528117" y="5860611"/>
            <a:ext cx="2817254"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遍历顺序：</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ABCDEGHI</a:t>
            </a:r>
            <a:endParaRPr lang="en-US" altLang="en-US" sz="2400" dirty="0">
              <a:solidFill>
                <a:srgbClr val="009999"/>
              </a:solidFill>
              <a:latin typeface="微软雅黑" pitchFamily="34" charset="-122"/>
              <a:ea typeface="微软雅黑" pitchFamily="34" charset="-122"/>
            </a:endParaRPr>
          </a:p>
        </p:txBody>
      </p:sp>
      <p:pic>
        <p:nvPicPr>
          <p:cNvPr id="11" name="Picture 2">
            <a:extLst>
              <a:ext uri="{FF2B5EF4-FFF2-40B4-BE49-F238E27FC236}">
                <a16:creationId xmlns:a16="http://schemas.microsoft.com/office/drawing/2014/main" id="{1B04FF8C-AA93-1842-8FF2-EF9CF1D0D4E8}"/>
              </a:ext>
            </a:extLst>
          </p:cNvPr>
          <p:cNvPicPr>
            <a:picLocks noChangeAspect="1"/>
          </p:cNvPicPr>
          <p:nvPr/>
        </p:nvPicPr>
        <p:blipFill>
          <a:blip r:embed="rId5"/>
          <a:stretch>
            <a:fillRect/>
          </a:stretch>
        </p:blipFill>
        <p:spPr>
          <a:xfrm>
            <a:off x="5792080" y="1760948"/>
            <a:ext cx="5953510" cy="4515162"/>
          </a:xfrm>
          <a:prstGeom prst="rect">
            <a:avLst/>
          </a:prstGeom>
        </p:spPr>
      </p:pic>
    </p:spTree>
    <p:extLst>
      <p:ext uri="{BB962C8B-B14F-4D97-AF65-F5344CB8AC3E}">
        <p14:creationId xmlns:p14="http://schemas.microsoft.com/office/powerpoint/2010/main" val="242673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遍历总结</a:t>
            </a:r>
          </a:p>
        </p:txBody>
      </p:sp>
      <p:sp>
        <p:nvSpPr>
          <p:cNvPr id="2" name="文本框 1">
            <a:extLst>
              <a:ext uri="{FF2B5EF4-FFF2-40B4-BE49-F238E27FC236}">
                <a16:creationId xmlns:a16="http://schemas.microsoft.com/office/drawing/2014/main" id="{D1D62EB5-917E-0B40-B094-1A6D8B58B33D}"/>
              </a:ext>
            </a:extLst>
          </p:cNvPr>
          <p:cNvSpPr txBox="1"/>
          <p:nvPr/>
        </p:nvSpPr>
        <p:spPr>
          <a:xfrm>
            <a:off x="1470521" y="5624623"/>
            <a:ext cx="9462976" cy="954107"/>
          </a:xfrm>
          <a:prstGeom prst="rect">
            <a:avLst/>
          </a:prstGeom>
          <a:solidFill>
            <a:schemeClr val="accent2"/>
          </a:solidFill>
        </p:spPr>
        <p:txBody>
          <a:bodyPr wrap="square" rtlCol="0">
            <a:spAutoFit/>
          </a:bodyPr>
          <a:lstStyle/>
          <a:p>
            <a:r>
              <a:rPr kumimoji="1" lang="zh-CN" altLang="en-US" sz="2800" dirty="0">
                <a:solidFill>
                  <a:schemeClr val="bg1"/>
                </a:solidFill>
                <a:latin typeface="Microsoft YaHei" panose="020B0503020204020204" pitchFamily="34" charset="-122"/>
                <a:ea typeface="Microsoft YaHei" panose="020B0503020204020204" pitchFamily="34" charset="-122"/>
              </a:rPr>
              <a:t>提醒： 因为递归和栈有天生的关联</a:t>
            </a:r>
            <a:r>
              <a:rPr kumimoji="1" lang="en-US" altLang="zh-CN" sz="2800" dirty="0">
                <a:solidFill>
                  <a:schemeClr val="bg1"/>
                </a:solidFill>
                <a:latin typeface="Microsoft YaHei" panose="020B0503020204020204" pitchFamily="34" charset="-122"/>
                <a:ea typeface="Microsoft YaHei" panose="020B0503020204020204" pitchFamily="34" charset="-122"/>
              </a:rPr>
              <a:t>(</a:t>
            </a:r>
            <a:r>
              <a:rPr kumimoji="1" lang="zh-CN" altLang="en-US" sz="2800" dirty="0">
                <a:solidFill>
                  <a:schemeClr val="bg1"/>
                </a:solidFill>
                <a:latin typeface="Microsoft YaHei" panose="020B0503020204020204" pitchFamily="34" charset="-122"/>
                <a:ea typeface="Microsoft YaHei" panose="020B0503020204020204" pitchFamily="34" charset="-122"/>
              </a:rPr>
              <a:t>在栈那章已经讲过</a:t>
            </a:r>
            <a:r>
              <a:rPr kumimoji="1" lang="en-US" altLang="zh-CN" sz="2800" dirty="0">
                <a:solidFill>
                  <a:schemeClr val="bg1"/>
                </a:solidFill>
                <a:latin typeface="Microsoft YaHei" panose="020B0503020204020204" pitchFamily="34" charset="-122"/>
                <a:ea typeface="Microsoft YaHei" panose="020B0503020204020204" pitchFamily="34" charset="-122"/>
              </a:rPr>
              <a:t>)</a:t>
            </a:r>
            <a:r>
              <a:rPr kumimoji="1" lang="zh-CN" altLang="en-US" sz="2800" dirty="0">
                <a:solidFill>
                  <a:schemeClr val="bg1"/>
                </a:solidFill>
                <a:latin typeface="Microsoft YaHei" panose="020B0503020204020204" pitchFamily="34" charset="-122"/>
                <a:ea typeface="Microsoft YaHei" panose="020B0503020204020204" pitchFamily="34" charset="-122"/>
              </a:rPr>
              <a:t>，可以用栈去实现先序，中序，后序非递归的实现。</a:t>
            </a:r>
          </a:p>
        </p:txBody>
      </p:sp>
      <p:graphicFrame>
        <p:nvGraphicFramePr>
          <p:cNvPr id="5" name="表格 4">
            <a:extLst>
              <a:ext uri="{FF2B5EF4-FFF2-40B4-BE49-F238E27FC236}">
                <a16:creationId xmlns:a16="http://schemas.microsoft.com/office/drawing/2014/main" id="{86726061-B69B-3644-9A7C-5EA5CBB70C3D}"/>
              </a:ext>
            </a:extLst>
          </p:cNvPr>
          <p:cNvGraphicFramePr>
            <a:graphicFrameLocks noGrp="1"/>
          </p:cNvGraphicFramePr>
          <p:nvPr>
            <p:extLst>
              <p:ext uri="{D42A27DB-BD31-4B8C-83A1-F6EECF244321}">
                <p14:modId xmlns:p14="http://schemas.microsoft.com/office/powerpoint/2010/main" val="1755045174"/>
              </p:ext>
            </p:extLst>
          </p:nvPr>
        </p:nvGraphicFramePr>
        <p:xfrm>
          <a:off x="1720108" y="1827115"/>
          <a:ext cx="9089658" cy="3383280"/>
        </p:xfrm>
        <a:graphic>
          <a:graphicData uri="http://schemas.openxmlformats.org/drawingml/2006/table">
            <a:tbl>
              <a:tblPr firstRow="1" bandRow="1">
                <a:tableStyleId>{5C22544A-7EE6-4342-B048-85BDC9FD1C3A}</a:tableStyleId>
              </a:tblPr>
              <a:tblGrid>
                <a:gridCol w="3029886">
                  <a:extLst>
                    <a:ext uri="{9D8B030D-6E8A-4147-A177-3AD203B41FA5}">
                      <a16:colId xmlns:a16="http://schemas.microsoft.com/office/drawing/2014/main" val="899836928"/>
                    </a:ext>
                  </a:extLst>
                </a:gridCol>
                <a:gridCol w="3029886">
                  <a:extLst>
                    <a:ext uri="{9D8B030D-6E8A-4147-A177-3AD203B41FA5}">
                      <a16:colId xmlns:a16="http://schemas.microsoft.com/office/drawing/2014/main" val="2583812070"/>
                    </a:ext>
                  </a:extLst>
                </a:gridCol>
                <a:gridCol w="3029886">
                  <a:extLst>
                    <a:ext uri="{9D8B030D-6E8A-4147-A177-3AD203B41FA5}">
                      <a16:colId xmlns:a16="http://schemas.microsoft.com/office/drawing/2014/main" val="2025409095"/>
                    </a:ext>
                  </a:extLst>
                </a:gridCol>
              </a:tblGrid>
              <a:tr h="450479">
                <a:tc>
                  <a:txBody>
                    <a:bodyPr/>
                    <a:lstStyle/>
                    <a:p>
                      <a:pPr algn="ctr"/>
                      <a:endParaRPr lang="zh-CN" altLang="en-US" sz="2400" dirty="0">
                        <a:latin typeface="Microsoft YaHei" panose="020B0503020204020204" pitchFamily="34" charset="-122"/>
                        <a:ea typeface="Microsoft YaHei" panose="020B0503020204020204" pitchFamily="34" charset="-122"/>
                      </a:endParaRP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递归方式</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非递归方式</a:t>
                      </a:r>
                    </a:p>
                  </a:txBody>
                  <a:tcPr/>
                </a:tc>
                <a:extLst>
                  <a:ext uri="{0D108BD9-81ED-4DB2-BD59-A6C34878D82A}">
                    <a16:rowId xmlns:a16="http://schemas.microsoft.com/office/drawing/2014/main" val="1836757858"/>
                  </a:ext>
                </a:extLst>
              </a:tr>
              <a:tr h="450479">
                <a:tc>
                  <a:txBody>
                    <a:bodyPr/>
                    <a:lstStyle/>
                    <a:p>
                      <a:pPr algn="ctr"/>
                      <a:r>
                        <a:rPr lang="zh-CN" altLang="en-US" sz="2400" dirty="0">
                          <a:latin typeface="Microsoft YaHei" panose="020B0503020204020204" pitchFamily="34" charset="-122"/>
                          <a:ea typeface="Microsoft YaHei" panose="020B0503020204020204" pitchFamily="34" charset="-122"/>
                        </a:rPr>
                        <a:t>先序遍历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自己实现</a:t>
                      </a:r>
                    </a:p>
                  </a:txBody>
                  <a:tcPr/>
                </a:tc>
                <a:extLst>
                  <a:ext uri="{0D108BD9-81ED-4DB2-BD59-A6C34878D82A}">
                    <a16:rowId xmlns:a16="http://schemas.microsoft.com/office/drawing/2014/main" val="819150411"/>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中序遍历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自己实现</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4007260829"/>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后序遍历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自己实现</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2252211184"/>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层次遍历</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自己实现</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是否可行？</a:t>
                      </a:r>
                      <a:r>
                        <a:rPr lang="en-US" altLang="zh-CN" sz="2400" dirty="0">
                          <a:latin typeface="Microsoft YaHei" panose="020B0503020204020204" pitchFamily="34" charset="-122"/>
                          <a:ea typeface="Microsoft YaHei" panose="020B0503020204020204" pitchFamily="34" charset="-122"/>
                        </a:rPr>
                        <a:t>)</a:t>
                      </a:r>
                      <a:endParaRPr lang="zh-CN" altLang="en-US" sz="2400" dirty="0">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例子举例</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399049520"/>
                  </a:ext>
                </a:extLst>
              </a:tr>
            </a:tbl>
          </a:graphicData>
        </a:graphic>
      </p:graphicFrame>
    </p:spTree>
    <p:extLst>
      <p:ext uri="{BB962C8B-B14F-4D97-AF65-F5344CB8AC3E}">
        <p14:creationId xmlns:p14="http://schemas.microsoft.com/office/powerpoint/2010/main" val="2291742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8.</a:t>
            </a:r>
            <a:r>
              <a:rPr kumimoji="1" lang="zh-CN" altLang="en-US" sz="4800" dirty="0">
                <a:latin typeface="Microsoft YaHei" panose="020B0503020204020204" pitchFamily="34" charset="-122"/>
                <a:ea typeface="Microsoft YaHei" panose="020B0503020204020204" pitchFamily="34" charset="-122"/>
              </a:rPr>
              <a:t> 二叉树的建立</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19B9B30A-DB53-7D47-AE5D-5C49C7E38FAF}"/>
              </a:ext>
            </a:extLst>
          </p:cNvPr>
          <p:cNvSpPr txBox="1"/>
          <p:nvPr/>
        </p:nvSpPr>
        <p:spPr>
          <a:xfrm>
            <a:off x="1470521" y="2062716"/>
            <a:ext cx="10544270" cy="1815882"/>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如何从无到有创建一棵二叉树</a:t>
            </a:r>
            <a:endParaRPr kumimoji="1" lang="en-US" altLang="zh-CN" sz="2800" dirty="0">
              <a:latin typeface="Microsoft YaHei" panose="020B0503020204020204" pitchFamily="34" charset="-122"/>
              <a:ea typeface="Microsoft YaHei" panose="020B0503020204020204" pitchFamily="34" charset="-122"/>
            </a:endParaRPr>
          </a:p>
          <a:p>
            <a:r>
              <a:rPr kumimoji="1" lang="zh-CN" altLang="en-US" sz="2800" dirty="0">
                <a:latin typeface="Microsoft YaHei" panose="020B0503020204020204" pitchFamily="34" charset="-122"/>
                <a:ea typeface="Microsoft YaHei" panose="020B0503020204020204" pitchFamily="34" charset="-122"/>
              </a:rPr>
              <a:t>可以</a:t>
            </a:r>
            <a:endParaRPr kumimoji="1" lang="en-US" altLang="zh-CN" sz="28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800" dirty="0">
                <a:latin typeface="Microsoft YaHei" panose="020B0503020204020204" pitchFamily="34" charset="-122"/>
                <a:ea typeface="Microsoft YaHei" panose="020B0503020204020204" pitchFamily="34" charset="-122"/>
              </a:rPr>
              <a:t>静态先创建数组为二叉树提供结点数值</a:t>
            </a:r>
            <a:endParaRPr kumimoji="1" lang="en-US" altLang="zh-CN" sz="28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800" dirty="0">
                <a:latin typeface="Microsoft YaHei" panose="020B0503020204020204" pitchFamily="34" charset="-122"/>
                <a:ea typeface="Microsoft YaHei" panose="020B0503020204020204" pitchFamily="34" charset="-122"/>
              </a:rPr>
              <a:t>动态输入每颗结点的数值</a:t>
            </a:r>
          </a:p>
        </p:txBody>
      </p:sp>
      <p:sp>
        <p:nvSpPr>
          <p:cNvPr id="4" name="文本框 3">
            <a:extLst>
              <a:ext uri="{FF2B5EF4-FFF2-40B4-BE49-F238E27FC236}">
                <a16:creationId xmlns:a16="http://schemas.microsoft.com/office/drawing/2014/main" id="{74C18A9E-94A2-DA47-BFB6-AAF2338DCFA7}"/>
              </a:ext>
            </a:extLst>
          </p:cNvPr>
          <p:cNvSpPr txBox="1"/>
          <p:nvPr/>
        </p:nvSpPr>
        <p:spPr>
          <a:xfrm>
            <a:off x="5153245" y="5337544"/>
            <a:ext cx="1885507" cy="461665"/>
          </a:xfrm>
          <a:prstGeom prst="rect">
            <a:avLst/>
          </a:prstGeom>
          <a:solidFill>
            <a:schemeClr val="accent2"/>
          </a:solidFill>
        </p:spPr>
        <p:txBody>
          <a:bodyPr wrap="square" rtlCol="0">
            <a:spAutoFit/>
          </a:bodyPr>
          <a:lstStyle/>
          <a:p>
            <a:r>
              <a:rPr kumimoji="1" lang="zh-CN" altLang="en-US" sz="2400" dirty="0">
                <a:solidFill>
                  <a:schemeClr val="bg1"/>
                </a:solidFill>
              </a:rPr>
              <a:t>看示例代码</a:t>
            </a:r>
          </a:p>
        </p:txBody>
      </p:sp>
    </p:spTree>
    <p:extLst>
      <p:ext uri="{BB962C8B-B14F-4D97-AF65-F5344CB8AC3E}">
        <p14:creationId xmlns:p14="http://schemas.microsoft.com/office/powerpoint/2010/main" val="24028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976745" y="540327"/>
            <a:ext cx="10675255"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自然中的树到数据结构中的树的演变</a:t>
            </a:r>
          </a:p>
        </p:txBody>
      </p:sp>
      <p:pic>
        <p:nvPicPr>
          <p:cNvPr id="5" name="Content Placeholder 3">
            <a:extLst>
              <a:ext uri="{FF2B5EF4-FFF2-40B4-BE49-F238E27FC236}">
                <a16:creationId xmlns:a16="http://schemas.microsoft.com/office/drawing/2014/main" id="{5B93CFB0-E253-8947-A8B2-5751EF03F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78" y="2115878"/>
            <a:ext cx="3270739" cy="2436367"/>
          </a:xfrm>
          <a:prstGeom prst="rect">
            <a:avLst/>
          </a:prstGeom>
        </p:spPr>
      </p:pic>
      <p:pic>
        <p:nvPicPr>
          <p:cNvPr id="7" name="Content Placeholder 3">
            <a:extLst>
              <a:ext uri="{FF2B5EF4-FFF2-40B4-BE49-F238E27FC236}">
                <a16:creationId xmlns:a16="http://schemas.microsoft.com/office/drawing/2014/main" id="{DC8086C1-28DF-144C-9E99-91FDA6D0E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23544" y="2115876"/>
            <a:ext cx="3391781" cy="2436368"/>
          </a:xfrm>
          <a:prstGeom prst="rect">
            <a:avLst/>
          </a:prstGeom>
        </p:spPr>
      </p:pic>
      <p:sp>
        <p:nvSpPr>
          <p:cNvPr id="8" name="右箭头 7">
            <a:extLst>
              <a:ext uri="{FF2B5EF4-FFF2-40B4-BE49-F238E27FC236}">
                <a16:creationId xmlns:a16="http://schemas.microsoft.com/office/drawing/2014/main" id="{E0C6A14A-66F5-5345-9EB5-DB6813EC9F87}"/>
              </a:ext>
            </a:extLst>
          </p:cNvPr>
          <p:cNvSpPr/>
          <p:nvPr/>
        </p:nvSpPr>
        <p:spPr>
          <a:xfrm>
            <a:off x="3533870" y="3051544"/>
            <a:ext cx="563526" cy="563526"/>
          </a:xfrm>
          <a:prstGeom prst="rightArrow">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a:extLst>
              <a:ext uri="{FF2B5EF4-FFF2-40B4-BE49-F238E27FC236}">
                <a16:creationId xmlns:a16="http://schemas.microsoft.com/office/drawing/2014/main" id="{600517AC-15A2-9C45-81DA-086CE3B2DD0C}"/>
              </a:ext>
            </a:extLst>
          </p:cNvPr>
          <p:cNvSpPr/>
          <p:nvPr/>
        </p:nvSpPr>
        <p:spPr>
          <a:xfrm>
            <a:off x="7741948" y="3051544"/>
            <a:ext cx="563526" cy="563526"/>
          </a:xfrm>
          <a:prstGeom prst="rightArrow">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Content Placeholder 3">
            <a:extLst>
              <a:ext uri="{FF2B5EF4-FFF2-40B4-BE49-F238E27FC236}">
                <a16:creationId xmlns:a16="http://schemas.microsoft.com/office/drawing/2014/main" id="{380BA67C-D743-0743-A11F-F171622E6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9525" y="2151846"/>
            <a:ext cx="3872475" cy="2400397"/>
          </a:xfrm>
          <a:prstGeom prst="rect">
            <a:avLst/>
          </a:prstGeom>
        </p:spPr>
      </p:pic>
    </p:spTree>
    <p:extLst>
      <p:ext uri="{BB962C8B-B14F-4D97-AF65-F5344CB8AC3E}">
        <p14:creationId xmlns:p14="http://schemas.microsoft.com/office/powerpoint/2010/main" val="205849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9.</a:t>
            </a:r>
            <a:r>
              <a:rPr kumimoji="1" lang="zh-CN" altLang="en-US" sz="4800" dirty="0">
                <a:latin typeface="Microsoft YaHei" panose="020B0503020204020204" pitchFamily="34" charset="-122"/>
                <a:ea typeface="Microsoft YaHei" panose="020B0503020204020204" pitchFamily="34" charset="-122"/>
              </a:rPr>
              <a:t> 树，二叉树，森林</a:t>
            </a:r>
            <a:endParaRPr kumimoji="1" lang="en-US" altLang="zh-CN" sz="480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BA33391C-0205-B546-A34B-BA9EAA23825D}"/>
              </a:ext>
            </a:extLst>
          </p:cNvPr>
          <p:cNvPicPr>
            <a:picLocks noChangeAspect="1"/>
          </p:cNvPicPr>
          <p:nvPr/>
        </p:nvPicPr>
        <p:blipFill>
          <a:blip r:embed="rId4"/>
          <a:stretch>
            <a:fillRect/>
          </a:stretch>
        </p:blipFill>
        <p:spPr>
          <a:xfrm>
            <a:off x="2962590" y="3028669"/>
            <a:ext cx="6266817" cy="3442881"/>
          </a:xfrm>
          <a:prstGeom prst="rect">
            <a:avLst/>
          </a:prstGeom>
        </p:spPr>
      </p:pic>
      <p:sp>
        <p:nvSpPr>
          <p:cNvPr id="8" name="文本框 7">
            <a:extLst>
              <a:ext uri="{FF2B5EF4-FFF2-40B4-BE49-F238E27FC236}">
                <a16:creationId xmlns:a16="http://schemas.microsoft.com/office/drawing/2014/main" id="{C4ADB06D-8F49-9248-AFF3-5D95F2F6A9E7}"/>
              </a:ext>
            </a:extLst>
          </p:cNvPr>
          <p:cNvSpPr txBox="1"/>
          <p:nvPr/>
        </p:nvSpPr>
        <p:spPr>
          <a:xfrm>
            <a:off x="1233376" y="1989945"/>
            <a:ext cx="609492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多棵树组成的集合</a:t>
            </a:r>
          </a:p>
        </p:txBody>
      </p:sp>
    </p:spTree>
    <p:extLst>
      <p:ext uri="{BB962C8B-B14F-4D97-AF65-F5344CB8AC3E}">
        <p14:creationId xmlns:p14="http://schemas.microsoft.com/office/powerpoint/2010/main" val="3306724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赫夫曼树及其应用</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948B2D26-7CCB-DE4F-A9D0-DA52F702E2C7}"/>
              </a:ext>
            </a:extLst>
          </p:cNvPr>
          <p:cNvSpPr txBox="1"/>
          <p:nvPr/>
        </p:nvSpPr>
        <p:spPr>
          <a:xfrm>
            <a:off x="1194389" y="2521059"/>
            <a:ext cx="9803219" cy="1815882"/>
          </a:xfrm>
          <a:prstGeom prst="rect">
            <a:avLst/>
          </a:prstGeom>
          <a:noFill/>
        </p:spPr>
        <p:txBody>
          <a:bodyPr wrap="square" rtlCol="0">
            <a:spAutoFit/>
          </a:bodyPr>
          <a:lstStyle/>
          <a:p>
            <a:pPr lvl="1"/>
            <a:r>
              <a:rPr kumimoji="1" lang="zh-CN" altLang="en-US" sz="2800" dirty="0">
                <a:latin typeface="Microsoft YaHei" panose="020B0503020204020204" pitchFamily="34" charset="-122"/>
                <a:ea typeface="Microsoft YaHei" panose="020B0503020204020204" pitchFamily="34" charset="-122"/>
              </a:rPr>
              <a:t>为什么要了解赫夫曼树？</a:t>
            </a:r>
            <a:endParaRPr kumimoji="1" lang="en-US" altLang="zh-CN" sz="2800" dirty="0">
              <a:latin typeface="Microsoft YaHei" panose="020B0503020204020204" pitchFamily="34" charset="-122"/>
              <a:ea typeface="Microsoft YaHei" panose="020B0503020204020204" pitchFamily="34" charset="-122"/>
            </a:endParaRPr>
          </a:p>
          <a:p>
            <a:pPr lvl="1"/>
            <a:endParaRPr kumimoji="1" lang="en-US" altLang="zh-CN" sz="2800" dirty="0">
              <a:latin typeface="Microsoft YaHei" panose="020B0503020204020204" pitchFamily="34" charset="-122"/>
              <a:ea typeface="Microsoft YaHei" panose="020B0503020204020204" pitchFamily="34" charset="-122"/>
            </a:endParaRPr>
          </a:p>
          <a:p>
            <a:pPr lvl="1"/>
            <a:r>
              <a:rPr kumimoji="1" lang="zh-CN" altLang="en-US" sz="2800" dirty="0">
                <a:latin typeface="Microsoft YaHei" panose="020B0503020204020204" pitchFamily="34" charset="-122"/>
                <a:ea typeface="Microsoft YaHei" panose="020B0503020204020204" pitchFamily="34" charset="-122"/>
              </a:rPr>
              <a:t>赫夫曼树用于压缩信息。压缩就是将原来的数据重新编码的方式来减少空间，赫夫曼树就是这样一种编码方式。</a:t>
            </a:r>
          </a:p>
        </p:txBody>
      </p:sp>
    </p:spTree>
    <p:extLst>
      <p:ext uri="{BB962C8B-B14F-4D97-AF65-F5344CB8AC3E}">
        <p14:creationId xmlns:p14="http://schemas.microsoft.com/office/powerpoint/2010/main" val="65478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FC578791-EA41-6E49-A052-3140B56B4C17}"/>
              </a:ext>
            </a:extLst>
          </p:cNvPr>
          <p:cNvPicPr>
            <a:picLocks noChangeAspect="1"/>
          </p:cNvPicPr>
          <p:nvPr/>
        </p:nvPicPr>
        <p:blipFill>
          <a:blip r:embed="rId4"/>
          <a:stretch>
            <a:fillRect/>
          </a:stretch>
        </p:blipFill>
        <p:spPr>
          <a:xfrm>
            <a:off x="1619377" y="2167417"/>
            <a:ext cx="2399730" cy="3956807"/>
          </a:xfrm>
          <a:prstGeom prst="rect">
            <a:avLst/>
          </a:prstGeom>
        </p:spPr>
      </p:pic>
      <p:pic>
        <p:nvPicPr>
          <p:cNvPr id="7" name="图片 6">
            <a:extLst>
              <a:ext uri="{FF2B5EF4-FFF2-40B4-BE49-F238E27FC236}">
                <a16:creationId xmlns:a16="http://schemas.microsoft.com/office/drawing/2014/main" id="{48F36F7B-4ECB-684A-A4DB-D6EAA61D6E07}"/>
              </a:ext>
            </a:extLst>
          </p:cNvPr>
          <p:cNvPicPr>
            <a:picLocks noChangeAspect="1"/>
          </p:cNvPicPr>
          <p:nvPr/>
        </p:nvPicPr>
        <p:blipFill>
          <a:blip r:embed="rId5"/>
          <a:stretch>
            <a:fillRect/>
          </a:stretch>
        </p:blipFill>
        <p:spPr>
          <a:xfrm>
            <a:off x="5726519" y="2167417"/>
            <a:ext cx="5715000" cy="3416300"/>
          </a:xfrm>
          <a:prstGeom prst="rect">
            <a:avLst/>
          </a:prstGeom>
        </p:spPr>
      </p:pic>
    </p:spTree>
    <p:extLst>
      <p:ext uri="{BB962C8B-B14F-4D97-AF65-F5344CB8AC3E}">
        <p14:creationId xmlns:p14="http://schemas.microsoft.com/office/powerpoint/2010/main" val="3062359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3F3A8270-5B35-F94B-A4F6-E257A3239399}"/>
              </a:ext>
            </a:extLst>
          </p:cNvPr>
          <p:cNvPicPr>
            <a:picLocks noChangeAspect="1"/>
          </p:cNvPicPr>
          <p:nvPr/>
        </p:nvPicPr>
        <p:blipFill>
          <a:blip r:embed="rId4"/>
          <a:stretch>
            <a:fillRect/>
          </a:stretch>
        </p:blipFill>
        <p:spPr>
          <a:xfrm>
            <a:off x="1128516" y="3216742"/>
            <a:ext cx="11063484" cy="1302931"/>
          </a:xfrm>
          <a:prstGeom prst="rect">
            <a:avLst/>
          </a:prstGeom>
        </p:spPr>
      </p:pic>
      <p:sp>
        <p:nvSpPr>
          <p:cNvPr id="4" name="文本框 3">
            <a:extLst>
              <a:ext uri="{FF2B5EF4-FFF2-40B4-BE49-F238E27FC236}">
                <a16:creationId xmlns:a16="http://schemas.microsoft.com/office/drawing/2014/main" id="{F3DEF932-53C0-C14A-A30C-CE23C1D7669D}"/>
              </a:ext>
            </a:extLst>
          </p:cNvPr>
          <p:cNvSpPr txBox="1"/>
          <p:nvPr/>
        </p:nvSpPr>
        <p:spPr>
          <a:xfrm>
            <a:off x="1470521" y="2083982"/>
            <a:ext cx="7783032"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如果学生的成绩分布如下：</a:t>
            </a:r>
          </a:p>
        </p:txBody>
      </p:sp>
      <p:sp>
        <p:nvSpPr>
          <p:cNvPr id="6" name="文本框 5">
            <a:extLst>
              <a:ext uri="{FF2B5EF4-FFF2-40B4-BE49-F238E27FC236}">
                <a16:creationId xmlns:a16="http://schemas.microsoft.com/office/drawing/2014/main" id="{E0B3FB6C-8CA9-2948-81B1-FEEDC5FEDB79}"/>
              </a:ext>
            </a:extLst>
          </p:cNvPr>
          <p:cNvSpPr txBox="1"/>
          <p:nvPr/>
        </p:nvSpPr>
        <p:spPr>
          <a:xfrm>
            <a:off x="1128516" y="5190768"/>
            <a:ext cx="10673624" cy="461665"/>
          </a:xfrm>
          <a:prstGeom prst="rect">
            <a:avLst/>
          </a:prstGeom>
          <a:noFill/>
        </p:spPr>
        <p:txBody>
          <a:bodyPr wrap="square" rtlCol="0">
            <a:spAutoFit/>
          </a:bodyPr>
          <a:lstStyle/>
          <a:p>
            <a:r>
              <a:rPr kumimoji="1" lang="en-US" altLang="zh-CN" sz="2400" dirty="0">
                <a:latin typeface="Microsoft YaHei" panose="020B0503020204020204" pitchFamily="34" charset="-122"/>
                <a:ea typeface="Microsoft YaHei" panose="020B0503020204020204" pitchFamily="34" charset="-122"/>
              </a:rPr>
              <a:t>80%</a:t>
            </a:r>
            <a:r>
              <a:rPr kumimoji="1" lang="zh-CN" altLang="en-US" sz="2400" dirty="0">
                <a:latin typeface="Microsoft YaHei" panose="020B0503020204020204" pitchFamily="34" charset="-122"/>
                <a:ea typeface="Microsoft YaHei" panose="020B0503020204020204" pitchFamily="34" charset="-122"/>
              </a:rPr>
              <a:t>的学生成绩判断要超过</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次的判断，能否有更好的办法，把判断次数降低？</a:t>
            </a:r>
          </a:p>
        </p:txBody>
      </p:sp>
    </p:spTree>
    <p:extLst>
      <p:ext uri="{BB962C8B-B14F-4D97-AF65-F5344CB8AC3E}">
        <p14:creationId xmlns:p14="http://schemas.microsoft.com/office/powerpoint/2010/main" val="297548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1970788" y="5860611"/>
            <a:ext cx="8478135"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从这个逻辑顺序看，对于</a:t>
            </a:r>
            <a:r>
              <a:rPr kumimoji="1" lang="en-US" altLang="zh-CN" sz="2400" dirty="0">
                <a:latin typeface="Microsoft YaHei" panose="020B0503020204020204" pitchFamily="34" charset="-122"/>
                <a:ea typeface="Microsoft YaHei" panose="020B0503020204020204" pitchFamily="34" charset="-122"/>
              </a:rPr>
              <a:t>80%</a:t>
            </a:r>
            <a:r>
              <a:rPr kumimoji="1" lang="zh-CN" altLang="en-US" sz="2400" dirty="0">
                <a:latin typeface="Microsoft YaHei" panose="020B0503020204020204" pitchFamily="34" charset="-122"/>
                <a:ea typeface="Microsoft YaHei" panose="020B0503020204020204" pitchFamily="34" charset="-122"/>
              </a:rPr>
              <a:t>的学生成绩，只要判断</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次就够了，判断次数要少了很多。 </a:t>
            </a:r>
            <a:endParaRPr kumimoji="1" lang="en-US" altLang="zh-CN" sz="240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B6D33471-0550-1047-B761-F71A190156F2}"/>
              </a:ext>
            </a:extLst>
          </p:cNvPr>
          <p:cNvPicPr>
            <a:picLocks noChangeAspect="1"/>
          </p:cNvPicPr>
          <p:nvPr/>
        </p:nvPicPr>
        <p:blipFill>
          <a:blip r:embed="rId4"/>
          <a:stretch>
            <a:fillRect/>
          </a:stretch>
        </p:blipFill>
        <p:spPr>
          <a:xfrm>
            <a:off x="1970788" y="1955134"/>
            <a:ext cx="8250422" cy="3363229"/>
          </a:xfrm>
          <a:prstGeom prst="rect">
            <a:avLst/>
          </a:prstGeom>
        </p:spPr>
      </p:pic>
    </p:spTree>
    <p:extLst>
      <p:ext uri="{BB962C8B-B14F-4D97-AF65-F5344CB8AC3E}">
        <p14:creationId xmlns:p14="http://schemas.microsoft.com/office/powerpoint/2010/main" val="1438702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52893"/>
            <a:ext cx="10544270"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成绩的判断例子</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什么是路径长度</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2614723" y="5889608"/>
            <a:ext cx="7404356"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从树的一个结点到另一个结点的分支数叫做路径长度</a:t>
            </a:r>
            <a:endParaRPr kumimoji="1" lang="en-US" altLang="zh-CN" sz="2400" dirty="0">
              <a:solidFill>
                <a:schemeClr val="bg1"/>
              </a:solidFill>
              <a:latin typeface="Microsoft YaHei" panose="020B0503020204020204" pitchFamily="34" charset="-122"/>
              <a:ea typeface="Microsoft YaHei" panose="020B0503020204020204" pitchFamily="34" charset="-122"/>
            </a:endParaRPr>
          </a:p>
          <a:p>
            <a:r>
              <a:rPr kumimoji="1" lang="zh-CN" altLang="en-US" sz="2400" dirty="0">
                <a:solidFill>
                  <a:schemeClr val="bg1"/>
                </a:solidFill>
                <a:latin typeface="Microsoft YaHei" panose="020B0503020204020204" pitchFamily="34" charset="-122"/>
                <a:ea typeface="Microsoft YaHei" panose="020B0503020204020204" pitchFamily="34" charset="-122"/>
              </a:rPr>
              <a:t>树的路径长度 </a:t>
            </a:r>
            <a:r>
              <a:rPr kumimoji="1" lang="en-US" altLang="zh-CN" sz="2400" dirty="0">
                <a:solidFill>
                  <a:schemeClr val="bg1"/>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每个结点到根结点的路径长度之和。</a:t>
            </a:r>
          </a:p>
        </p:txBody>
      </p:sp>
      <p:pic>
        <p:nvPicPr>
          <p:cNvPr id="4" name="图片 3">
            <a:extLst>
              <a:ext uri="{FF2B5EF4-FFF2-40B4-BE49-F238E27FC236}">
                <a16:creationId xmlns:a16="http://schemas.microsoft.com/office/drawing/2014/main" id="{6BB1DBC6-314F-8245-9004-284CF17BEF56}"/>
              </a:ext>
            </a:extLst>
          </p:cNvPr>
          <p:cNvPicPr>
            <a:picLocks noChangeAspect="1"/>
          </p:cNvPicPr>
          <p:nvPr/>
        </p:nvPicPr>
        <p:blipFill>
          <a:blip r:embed="rId4"/>
          <a:stretch>
            <a:fillRect/>
          </a:stretch>
        </p:blipFill>
        <p:spPr>
          <a:xfrm>
            <a:off x="2614723" y="1473460"/>
            <a:ext cx="7294821" cy="3911079"/>
          </a:xfrm>
          <a:prstGeom prst="rect">
            <a:avLst/>
          </a:prstGeom>
        </p:spPr>
      </p:pic>
      <p:sp>
        <p:nvSpPr>
          <p:cNvPr id="8" name="文本框 7">
            <a:extLst>
              <a:ext uri="{FF2B5EF4-FFF2-40B4-BE49-F238E27FC236}">
                <a16:creationId xmlns:a16="http://schemas.microsoft.com/office/drawing/2014/main" id="{70017AE6-7239-8044-BC23-E5A5314466EA}"/>
              </a:ext>
            </a:extLst>
          </p:cNvPr>
          <p:cNvSpPr txBox="1"/>
          <p:nvPr/>
        </p:nvSpPr>
        <p:spPr>
          <a:xfrm>
            <a:off x="10313581" y="3267416"/>
            <a:ext cx="1573619" cy="1754326"/>
          </a:xfrm>
          <a:prstGeom prst="rect">
            <a:avLst/>
          </a:prstGeom>
          <a:solidFill>
            <a:schemeClr val="accent2"/>
          </a:solidFill>
        </p:spPr>
        <p:txBody>
          <a:bodyPr wrap="square" rtlCol="0">
            <a:spAutoFit/>
          </a:bodyPr>
          <a:lstStyle/>
          <a:p>
            <a:r>
              <a:rPr kumimoji="1" lang="en-US" altLang="zh-CN" dirty="0">
                <a:solidFill>
                  <a:schemeClr val="bg1"/>
                </a:solidFill>
              </a:rPr>
              <a:t>A/B</a:t>
            </a:r>
            <a:r>
              <a:rPr kumimoji="1" lang="zh-CN" altLang="en-US" dirty="0">
                <a:solidFill>
                  <a:schemeClr val="bg1"/>
                </a:solidFill>
              </a:rPr>
              <a:t>： </a:t>
            </a:r>
            <a:r>
              <a:rPr kumimoji="1" lang="en-US" altLang="zh-CN" dirty="0">
                <a:solidFill>
                  <a:schemeClr val="bg1"/>
                </a:solidFill>
              </a:rPr>
              <a:t>3</a:t>
            </a:r>
          </a:p>
          <a:p>
            <a:r>
              <a:rPr kumimoji="1" lang="en-US" altLang="zh-CN" dirty="0">
                <a:solidFill>
                  <a:schemeClr val="bg1"/>
                </a:solidFill>
              </a:rPr>
              <a:t>C/D/E</a:t>
            </a:r>
            <a:r>
              <a:rPr kumimoji="1" lang="zh-CN" altLang="en-US" dirty="0">
                <a:solidFill>
                  <a:schemeClr val="bg1"/>
                </a:solidFill>
              </a:rPr>
              <a:t>： </a:t>
            </a:r>
            <a:r>
              <a:rPr kumimoji="1" lang="en-US" altLang="zh-CN" dirty="0">
                <a:solidFill>
                  <a:schemeClr val="bg1"/>
                </a:solidFill>
              </a:rPr>
              <a:t>2</a:t>
            </a:r>
          </a:p>
          <a:p>
            <a:endParaRPr kumimoji="1" lang="en-US" altLang="zh-CN" dirty="0">
              <a:solidFill>
                <a:schemeClr val="bg1"/>
              </a:solidFill>
            </a:endParaRPr>
          </a:p>
          <a:p>
            <a:r>
              <a:rPr kumimoji="1" lang="zh-CN" altLang="en-US" dirty="0">
                <a:solidFill>
                  <a:schemeClr val="bg1"/>
                </a:solidFill>
              </a:rPr>
              <a:t>树的路径长度</a:t>
            </a:r>
            <a:endParaRPr kumimoji="1" lang="en-US" altLang="zh-CN" dirty="0">
              <a:solidFill>
                <a:schemeClr val="bg1"/>
              </a:solidFill>
            </a:endParaRPr>
          </a:p>
          <a:p>
            <a:r>
              <a:rPr kumimoji="1" lang="en-US" altLang="zh-CN" dirty="0">
                <a:solidFill>
                  <a:schemeClr val="bg1"/>
                </a:solidFill>
              </a:rPr>
              <a:t>3</a:t>
            </a:r>
            <a:r>
              <a:rPr kumimoji="1" lang="zh-CN" altLang="en-US" dirty="0">
                <a:solidFill>
                  <a:schemeClr val="bg1"/>
                </a:solidFill>
              </a:rPr>
              <a:t>*</a:t>
            </a:r>
            <a:r>
              <a:rPr kumimoji="1" lang="en-US" altLang="zh-CN" dirty="0">
                <a:solidFill>
                  <a:schemeClr val="bg1"/>
                </a:solidFill>
              </a:rPr>
              <a:t>2+2</a:t>
            </a:r>
            <a:r>
              <a:rPr kumimoji="1" lang="zh-CN" altLang="en-US" dirty="0">
                <a:solidFill>
                  <a:schemeClr val="bg1"/>
                </a:solidFill>
              </a:rPr>
              <a:t>*</a:t>
            </a:r>
            <a:r>
              <a:rPr kumimoji="1" lang="en-US" altLang="zh-CN" dirty="0">
                <a:solidFill>
                  <a:schemeClr val="bg1"/>
                </a:solidFill>
              </a:rPr>
              <a:t>4+2</a:t>
            </a:r>
            <a:r>
              <a:rPr kumimoji="1" lang="zh-CN" altLang="en-US" dirty="0">
                <a:solidFill>
                  <a:schemeClr val="bg1"/>
                </a:solidFill>
              </a:rPr>
              <a:t>*</a:t>
            </a:r>
            <a:r>
              <a:rPr kumimoji="1" lang="en-US" altLang="zh-CN" dirty="0">
                <a:solidFill>
                  <a:schemeClr val="bg1"/>
                </a:solidFill>
              </a:rPr>
              <a:t>1</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16</a:t>
            </a:r>
            <a:endParaRPr kumimoji="1" lang="zh-CN" altLang="en-US" dirty="0">
              <a:solidFill>
                <a:schemeClr val="bg1"/>
              </a:solidFill>
            </a:endParaRPr>
          </a:p>
        </p:txBody>
      </p:sp>
      <p:sp>
        <p:nvSpPr>
          <p:cNvPr id="9" name="文本框 8">
            <a:extLst>
              <a:ext uri="{FF2B5EF4-FFF2-40B4-BE49-F238E27FC236}">
                <a16:creationId xmlns:a16="http://schemas.microsoft.com/office/drawing/2014/main" id="{F33E735B-FB90-3D46-8477-93269DD28073}"/>
              </a:ext>
            </a:extLst>
          </p:cNvPr>
          <p:cNvSpPr txBox="1"/>
          <p:nvPr/>
        </p:nvSpPr>
        <p:spPr>
          <a:xfrm>
            <a:off x="645042" y="2990417"/>
            <a:ext cx="1573619" cy="2308324"/>
          </a:xfrm>
          <a:prstGeom prst="rect">
            <a:avLst/>
          </a:prstGeom>
          <a:solidFill>
            <a:schemeClr val="accent2"/>
          </a:solidFill>
        </p:spPr>
        <p:txBody>
          <a:bodyPr wrap="square" rtlCol="0">
            <a:spAutoFit/>
          </a:bodyPr>
          <a:lstStyle/>
          <a:p>
            <a:r>
              <a:rPr kumimoji="1" lang="en-US" altLang="zh-CN" dirty="0">
                <a:solidFill>
                  <a:schemeClr val="bg1"/>
                </a:solidFill>
              </a:rPr>
              <a:t>A:1</a:t>
            </a:r>
          </a:p>
          <a:p>
            <a:r>
              <a:rPr kumimoji="1" lang="en-US" altLang="zh-CN" dirty="0">
                <a:solidFill>
                  <a:schemeClr val="bg1"/>
                </a:solidFill>
              </a:rPr>
              <a:t>B:2</a:t>
            </a:r>
          </a:p>
          <a:p>
            <a:r>
              <a:rPr kumimoji="1" lang="en-US" altLang="zh-CN" dirty="0">
                <a:solidFill>
                  <a:schemeClr val="bg1"/>
                </a:solidFill>
              </a:rPr>
              <a:t>C:3</a:t>
            </a:r>
          </a:p>
          <a:p>
            <a:r>
              <a:rPr kumimoji="1" lang="en-US" altLang="zh-CN" dirty="0">
                <a:solidFill>
                  <a:schemeClr val="bg1"/>
                </a:solidFill>
              </a:rPr>
              <a:t>D/E</a:t>
            </a:r>
            <a:r>
              <a:rPr kumimoji="1" lang="zh-CN" altLang="en-US" dirty="0">
                <a:solidFill>
                  <a:schemeClr val="bg1"/>
                </a:solidFill>
              </a:rPr>
              <a:t>：</a:t>
            </a:r>
            <a:r>
              <a:rPr kumimoji="1" lang="en-US" altLang="zh-CN" dirty="0">
                <a:solidFill>
                  <a:schemeClr val="bg1"/>
                </a:solidFill>
              </a:rPr>
              <a:t>4</a:t>
            </a:r>
          </a:p>
          <a:p>
            <a:endParaRPr kumimoji="1" lang="en-US" altLang="zh-CN" dirty="0">
              <a:solidFill>
                <a:schemeClr val="bg1"/>
              </a:solidFill>
            </a:endParaRPr>
          </a:p>
          <a:p>
            <a:r>
              <a:rPr kumimoji="1" lang="zh-CN" altLang="en-US" dirty="0">
                <a:solidFill>
                  <a:schemeClr val="bg1"/>
                </a:solidFill>
              </a:rPr>
              <a:t>树的路径长度</a:t>
            </a:r>
            <a:r>
              <a:rPr kumimoji="1" lang="en-US" altLang="zh-CN" dirty="0">
                <a:solidFill>
                  <a:schemeClr val="bg1"/>
                </a:solidFill>
              </a:rPr>
              <a:t>1</a:t>
            </a:r>
            <a:r>
              <a:rPr kumimoji="1" lang="zh-CN" altLang="en-US" dirty="0">
                <a:solidFill>
                  <a:schemeClr val="bg1"/>
                </a:solidFill>
              </a:rPr>
              <a:t>*</a:t>
            </a:r>
            <a:r>
              <a:rPr kumimoji="1" lang="en-US" altLang="zh-CN" dirty="0">
                <a:solidFill>
                  <a:schemeClr val="bg1"/>
                </a:solidFill>
              </a:rPr>
              <a:t>2+2</a:t>
            </a:r>
            <a:r>
              <a:rPr kumimoji="1" lang="zh-CN" altLang="en-US" dirty="0">
                <a:solidFill>
                  <a:schemeClr val="bg1"/>
                </a:solidFill>
              </a:rPr>
              <a:t>*</a:t>
            </a:r>
            <a:r>
              <a:rPr kumimoji="1" lang="en-US" altLang="zh-CN" dirty="0">
                <a:solidFill>
                  <a:schemeClr val="bg1"/>
                </a:solidFill>
              </a:rPr>
              <a:t>2+3</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r>
              <a:rPr kumimoji="1" lang="en-US" altLang="zh-CN" dirty="0">
                <a:solidFill>
                  <a:schemeClr val="bg1"/>
                </a:solidFill>
              </a:rPr>
              <a:t>2=</a:t>
            </a:r>
            <a:r>
              <a:rPr kumimoji="1" lang="zh-CN" altLang="en-US" dirty="0">
                <a:solidFill>
                  <a:schemeClr val="bg1"/>
                </a:solidFill>
              </a:rPr>
              <a:t> </a:t>
            </a:r>
            <a:r>
              <a:rPr kumimoji="1" lang="en-US" altLang="zh-CN" dirty="0">
                <a:solidFill>
                  <a:schemeClr val="bg1"/>
                </a:solidFill>
              </a:rPr>
              <a:t>20</a:t>
            </a:r>
            <a:endParaRPr kumimoji="1" lang="zh-CN" altLang="en-US" dirty="0">
              <a:solidFill>
                <a:schemeClr val="bg1"/>
              </a:solidFill>
            </a:endParaRPr>
          </a:p>
        </p:txBody>
      </p:sp>
    </p:spTree>
    <p:extLst>
      <p:ext uri="{BB962C8B-B14F-4D97-AF65-F5344CB8AC3E}">
        <p14:creationId xmlns:p14="http://schemas.microsoft.com/office/powerpoint/2010/main" val="270962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1856931" y="2764465"/>
            <a:ext cx="9250957" cy="1384995"/>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构造一棵有</a:t>
            </a:r>
            <a:r>
              <a:rPr kumimoji="1" lang="en-US" altLang="zh-CN" sz="2800" dirty="0">
                <a:latin typeface="Microsoft YaHei" panose="020B0503020204020204" pitchFamily="34" charset="-122"/>
                <a:ea typeface="Microsoft YaHei" panose="020B0503020204020204" pitchFamily="34" charset="-122"/>
              </a:rPr>
              <a:t>n</a:t>
            </a:r>
            <a:r>
              <a:rPr kumimoji="1" lang="zh-CN" altLang="en-US" sz="2800" dirty="0">
                <a:latin typeface="Microsoft YaHei" panose="020B0503020204020204" pitchFamily="34" charset="-122"/>
                <a:ea typeface="Microsoft YaHei" panose="020B0503020204020204" pitchFamily="34" charset="-122"/>
              </a:rPr>
              <a:t>个叶子结点的二叉树，每个叶子结点带权</a:t>
            </a:r>
            <a:r>
              <a:rPr kumimoji="1" lang="en-US" altLang="zh-CN" sz="2800" dirty="0" err="1">
                <a:latin typeface="Microsoft YaHei" panose="020B0503020204020204" pitchFamily="34" charset="-122"/>
                <a:ea typeface="Microsoft YaHei" panose="020B0503020204020204" pitchFamily="34" charset="-122"/>
              </a:rPr>
              <a:t>w</a:t>
            </a:r>
            <a:r>
              <a:rPr kumimoji="1" lang="en-US" altLang="zh-CN" sz="2800" baseline="-25000" dirty="0" err="1">
                <a:latin typeface="Microsoft YaHei" panose="020B0503020204020204" pitchFamily="34" charset="-122"/>
                <a:ea typeface="Microsoft YaHei" panose="020B0503020204020204" pitchFamily="34" charset="-122"/>
              </a:rPr>
              <a:t>k</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每个叶子的路径长度为</a:t>
            </a:r>
            <a:r>
              <a:rPr kumimoji="1" lang="en-US" altLang="zh-CN" sz="2800" dirty="0" err="1">
                <a:latin typeface="Microsoft YaHei" panose="020B0503020204020204" pitchFamily="34" charset="-122"/>
                <a:ea typeface="Microsoft YaHei" panose="020B0503020204020204" pitchFamily="34" charset="-122"/>
              </a:rPr>
              <a:t>l</a:t>
            </a:r>
            <a:r>
              <a:rPr kumimoji="1" lang="en-US" altLang="zh-CN" sz="2800" baseline="-25000" dirty="0" err="1">
                <a:latin typeface="Microsoft YaHei" panose="020B0503020204020204" pitchFamily="34" charset="-122"/>
                <a:ea typeface="Microsoft YaHei" panose="020B0503020204020204" pitchFamily="34" charset="-122"/>
              </a:rPr>
              <a:t>k</a:t>
            </a:r>
            <a:r>
              <a:rPr kumimoji="1" lang="zh-CN" altLang="en-US" sz="2800" dirty="0">
                <a:latin typeface="Microsoft YaHei" panose="020B0503020204020204" pitchFamily="34" charset="-122"/>
                <a:ea typeface="Microsoft YaHei" panose="020B0503020204020204" pitchFamily="34" charset="-122"/>
              </a:rPr>
              <a:t>，我们通常记作</a:t>
            </a:r>
            <a:r>
              <a:rPr kumimoji="1" lang="en-US" altLang="zh-CN" sz="2800" dirty="0">
                <a:latin typeface="Microsoft YaHei" panose="020B0503020204020204" pitchFamily="34" charset="-122"/>
                <a:ea typeface="Microsoft YaHei" panose="020B0503020204020204" pitchFamily="34" charset="-122"/>
              </a:rPr>
              <a:t>WPL</a:t>
            </a:r>
            <a:r>
              <a:rPr kumimoji="1" lang="zh-CN" altLang="en-US" sz="2800" dirty="0">
                <a:latin typeface="Microsoft YaHei" panose="020B0503020204020204" pitchFamily="34" charset="-122"/>
                <a:ea typeface="Microsoft YaHei" panose="020B0503020204020204" pitchFamily="34" charset="-122"/>
              </a:rPr>
              <a:t> </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 </a:t>
            </a:r>
            <a:r>
              <a:rPr kumimoji="1" lang="en-US" altLang="zh-CN" sz="2800" dirty="0">
                <a:latin typeface="Microsoft YaHei" panose="020B0503020204020204" pitchFamily="34" charset="-122"/>
                <a:ea typeface="Microsoft YaHei" panose="020B0503020204020204" pitchFamily="34" charset="-122"/>
              </a:rPr>
              <a:t>w</a:t>
            </a:r>
            <a:r>
              <a:rPr kumimoji="1" lang="en-US" altLang="zh-CN" sz="2800" baseline="-25000" dirty="0">
                <a:latin typeface="Microsoft YaHei" panose="020B0503020204020204" pitchFamily="34" charset="-122"/>
                <a:ea typeface="Microsoft YaHei" panose="020B0503020204020204" pitchFamily="34" charset="-122"/>
              </a:rPr>
              <a:t>1</a:t>
            </a:r>
            <a:r>
              <a:rPr kumimoji="1" lang="zh-CN" altLang="en-US" sz="2800" dirty="0">
                <a:latin typeface="Microsoft YaHei" panose="020B0503020204020204" pitchFamily="34" charset="-122"/>
                <a:ea typeface="Microsoft YaHei" panose="020B0503020204020204" pitchFamily="34" charset="-122"/>
              </a:rPr>
              <a:t>*</a:t>
            </a:r>
            <a:r>
              <a:rPr kumimoji="1" lang="en-US" altLang="zh-CN" sz="2800" dirty="0">
                <a:latin typeface="Microsoft YaHei" panose="020B0503020204020204" pitchFamily="34" charset="-122"/>
                <a:ea typeface="Microsoft YaHei" panose="020B0503020204020204" pitchFamily="34" charset="-122"/>
              </a:rPr>
              <a:t>l</a:t>
            </a:r>
            <a:r>
              <a:rPr kumimoji="1" lang="en-US" altLang="zh-CN" sz="2800" baseline="-25000" dirty="0">
                <a:latin typeface="Microsoft YaHei" panose="020B0503020204020204" pitchFamily="34" charset="-122"/>
                <a:ea typeface="Microsoft YaHei" panose="020B0503020204020204" pitchFamily="34" charset="-122"/>
              </a:rPr>
              <a:t>1</a:t>
            </a:r>
            <a:r>
              <a:rPr kumimoji="1" lang="en-US" altLang="zh-CN" sz="2800" dirty="0">
                <a:latin typeface="Microsoft YaHei" panose="020B0503020204020204" pitchFamily="34" charset="-122"/>
                <a:ea typeface="Microsoft YaHei" panose="020B0503020204020204" pitchFamily="34" charset="-122"/>
              </a:rPr>
              <a:t>+...+</a:t>
            </a:r>
            <a:r>
              <a:rPr kumimoji="1" lang="en-US" altLang="zh-CN" sz="2800" dirty="0" err="1">
                <a:latin typeface="Microsoft YaHei" panose="020B0503020204020204" pitchFamily="34" charset="-122"/>
                <a:ea typeface="Microsoft YaHei" panose="020B0503020204020204" pitchFamily="34" charset="-122"/>
              </a:rPr>
              <a:t>w</a:t>
            </a:r>
            <a:r>
              <a:rPr kumimoji="1" lang="en-US" altLang="zh-CN" sz="2800" baseline="-25000" dirty="0" err="1">
                <a:latin typeface="Microsoft YaHei" panose="020B0503020204020204" pitchFamily="34" charset="-122"/>
                <a:ea typeface="Microsoft YaHei" panose="020B0503020204020204" pitchFamily="34" charset="-122"/>
              </a:rPr>
              <a:t>n</a:t>
            </a:r>
            <a:r>
              <a:rPr kumimoji="1" lang="zh-CN" altLang="en-US" sz="2800" dirty="0">
                <a:latin typeface="Microsoft YaHei" panose="020B0503020204020204" pitchFamily="34" charset="-122"/>
                <a:ea typeface="Microsoft YaHei" panose="020B0503020204020204" pitchFamily="34" charset="-122"/>
              </a:rPr>
              <a:t>*</a:t>
            </a:r>
            <a:r>
              <a:rPr kumimoji="1" lang="en-US" altLang="zh-CN" sz="2800" dirty="0">
                <a:latin typeface="Microsoft YaHei" panose="020B0503020204020204" pitchFamily="34" charset="-122"/>
                <a:ea typeface="Microsoft YaHei" panose="020B0503020204020204" pitchFamily="34" charset="-122"/>
              </a:rPr>
              <a:t>l</a:t>
            </a:r>
            <a:r>
              <a:rPr kumimoji="1" lang="en-US" altLang="zh-CN" sz="2800" baseline="-25000" dirty="0">
                <a:latin typeface="Microsoft YaHei" panose="020B0503020204020204" pitchFamily="34" charset="-122"/>
                <a:ea typeface="Microsoft YaHei" panose="020B0503020204020204" pitchFamily="34" charset="-122"/>
              </a:rPr>
              <a:t>n</a:t>
            </a:r>
            <a:r>
              <a:rPr kumimoji="1" lang="zh-CN" altLang="en-US" sz="2800" baseline="-25000" dirty="0">
                <a:latin typeface="Microsoft YaHei" panose="020B0503020204020204" pitchFamily="34" charset="-122"/>
                <a:ea typeface="Microsoft YaHei" panose="020B0503020204020204" pitchFamily="34" charset="-122"/>
              </a:rPr>
              <a:t>  </a:t>
            </a:r>
            <a:r>
              <a:rPr kumimoji="1" lang="zh-CN" altLang="en-US" sz="2800" dirty="0">
                <a:latin typeface="Microsoft YaHei" panose="020B0503020204020204" pitchFamily="34" charset="-122"/>
                <a:ea typeface="Microsoft YaHei" panose="020B0503020204020204" pitchFamily="34" charset="-122"/>
              </a:rPr>
              <a:t>。 带权路径最小的二叉树称作赫夫曼树  </a:t>
            </a:r>
            <a:endParaRPr kumimoji="1" lang="en-US" altLang="zh-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77312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a:t>
            </a:r>
            <a:endParaRPr kumimoji="1" lang="en-US" altLang="zh-CN" sz="48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6BB1DBC6-314F-8245-9004-284CF17BEF56}"/>
              </a:ext>
            </a:extLst>
          </p:cNvPr>
          <p:cNvPicPr>
            <a:picLocks noChangeAspect="1"/>
          </p:cNvPicPr>
          <p:nvPr/>
        </p:nvPicPr>
        <p:blipFill>
          <a:blip r:embed="rId4"/>
          <a:stretch>
            <a:fillRect/>
          </a:stretch>
        </p:blipFill>
        <p:spPr>
          <a:xfrm>
            <a:off x="2614723" y="1473460"/>
            <a:ext cx="7294821" cy="3911079"/>
          </a:xfrm>
          <a:prstGeom prst="rect">
            <a:avLst/>
          </a:prstGeom>
        </p:spPr>
      </p:pic>
      <p:sp>
        <p:nvSpPr>
          <p:cNvPr id="8" name="文本框 7">
            <a:extLst>
              <a:ext uri="{FF2B5EF4-FFF2-40B4-BE49-F238E27FC236}">
                <a16:creationId xmlns:a16="http://schemas.microsoft.com/office/drawing/2014/main" id="{70017AE6-7239-8044-BC23-E5A5314466EA}"/>
              </a:ext>
            </a:extLst>
          </p:cNvPr>
          <p:cNvSpPr txBox="1"/>
          <p:nvPr/>
        </p:nvSpPr>
        <p:spPr>
          <a:xfrm>
            <a:off x="6481999" y="5975498"/>
            <a:ext cx="5412289" cy="461665"/>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3+15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3+40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2+30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2+10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220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F33E735B-FB90-3D46-8477-93269DD28073}"/>
              </a:ext>
            </a:extLst>
          </p:cNvPr>
          <p:cNvSpPr txBox="1"/>
          <p:nvPr/>
        </p:nvSpPr>
        <p:spPr>
          <a:xfrm>
            <a:off x="683711" y="5975498"/>
            <a:ext cx="5412289" cy="461665"/>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1</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+15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2+40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3+30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4+10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4</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=315</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7355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如何构造赫夫曼树</a:t>
            </a:r>
            <a:endParaRPr kumimoji="1" lang="en-US" altLang="zh-CN" sz="48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1A27BC40-5C57-724B-B4A5-1E466719CC66}"/>
              </a:ext>
            </a:extLst>
          </p:cNvPr>
          <p:cNvSpPr txBox="1"/>
          <p:nvPr/>
        </p:nvSpPr>
        <p:spPr>
          <a:xfrm>
            <a:off x="1470521" y="2211572"/>
            <a:ext cx="9651135" cy="3785652"/>
          </a:xfrm>
          <a:prstGeom prst="rect">
            <a:avLst/>
          </a:prstGeom>
          <a:noFill/>
        </p:spPr>
        <p:txBody>
          <a:bodyPr wrap="square" rtlCol="0">
            <a:spAutoFit/>
          </a:bodyPr>
          <a:lstStyle/>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由给定的</a:t>
            </a:r>
            <a:r>
              <a:rPr kumimoji="1" lang="en-US" altLang="zh-CN" sz="2400" dirty="0">
                <a:latin typeface="Microsoft YaHei" panose="020B0503020204020204" pitchFamily="34" charset="-122"/>
                <a:ea typeface="Microsoft YaHei" panose="020B0503020204020204" pitchFamily="34" charset="-122"/>
              </a:rPr>
              <a:t>n</a:t>
            </a:r>
            <a:r>
              <a:rPr kumimoji="1" lang="zh-CN" altLang="en-US" sz="2400" dirty="0">
                <a:latin typeface="Microsoft YaHei" panose="020B0503020204020204" pitchFamily="34" charset="-122"/>
                <a:ea typeface="Microsoft YaHei" panose="020B0503020204020204" pitchFamily="34" charset="-122"/>
              </a:rPr>
              <a:t>个权值</a:t>
            </a:r>
            <a:r>
              <a:rPr kumimoji="1" lang="en-US" altLang="zh-CN" sz="2400" dirty="0">
                <a:latin typeface="Microsoft YaHei" panose="020B0503020204020204" pitchFamily="34" charset="-122"/>
                <a:ea typeface="Microsoft YaHei" panose="020B0503020204020204" pitchFamily="34" charset="-122"/>
              </a:rPr>
              <a:t>{W</a:t>
            </a:r>
            <a:r>
              <a:rPr kumimoji="1" lang="en-US" altLang="zh-CN" sz="2400" baseline="-250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W</a:t>
            </a:r>
            <a:r>
              <a:rPr kumimoji="1" lang="en-US" altLang="zh-CN" sz="2400" baseline="-250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err="1">
                <a:latin typeface="Microsoft YaHei" panose="020B0503020204020204" pitchFamily="34" charset="-122"/>
                <a:ea typeface="Microsoft YaHei" panose="020B0503020204020204" pitchFamily="34" charset="-122"/>
              </a:rPr>
              <a:t>W</a:t>
            </a:r>
            <a:r>
              <a:rPr kumimoji="1" lang="en-US" altLang="zh-CN" sz="2400" baseline="-25000" dirty="0" err="1">
                <a:latin typeface="Microsoft YaHei" panose="020B0503020204020204" pitchFamily="34" charset="-122"/>
                <a:ea typeface="Microsoft YaHei" panose="020B0503020204020204" pitchFamily="34" charset="-122"/>
              </a:rPr>
              <a:t>n</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构成</a:t>
            </a:r>
            <a:r>
              <a:rPr kumimoji="1" lang="en-US" altLang="zh-CN" sz="2400" dirty="0">
                <a:latin typeface="Microsoft YaHei" panose="020B0503020204020204" pitchFamily="34" charset="-122"/>
                <a:ea typeface="Microsoft YaHei" panose="020B0503020204020204" pitchFamily="34" charset="-122"/>
              </a:rPr>
              <a:t>n</a:t>
            </a:r>
            <a:r>
              <a:rPr kumimoji="1" lang="zh-CN" altLang="en-US" sz="2400" dirty="0">
                <a:latin typeface="Microsoft YaHei" panose="020B0503020204020204" pitchFamily="34" charset="-122"/>
                <a:ea typeface="Microsoft YaHei" panose="020B0503020204020204" pitchFamily="34" charset="-122"/>
              </a:rPr>
              <a:t>棵二叉树的集合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n</a:t>
            </a: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其中每棵二叉树</a:t>
            </a:r>
            <a:r>
              <a:rPr kumimoji="1" lang="en-US" altLang="zh-CN" sz="2400" dirty="0" err="1">
                <a:latin typeface="Microsoft YaHei" panose="020B0503020204020204" pitchFamily="34" charset="-122"/>
                <a:ea typeface="Microsoft YaHei" panose="020B0503020204020204" pitchFamily="34" charset="-122"/>
              </a:rPr>
              <a:t>Ti</a:t>
            </a:r>
            <a:r>
              <a:rPr kumimoji="1" lang="zh-CN" altLang="en-US" sz="2400" dirty="0">
                <a:latin typeface="Microsoft YaHei" panose="020B0503020204020204" pitchFamily="34" charset="-122"/>
                <a:ea typeface="Microsoft YaHei" panose="020B0503020204020204" pitchFamily="34" charset="-122"/>
              </a:rPr>
              <a:t>中只有一个带权为</a:t>
            </a:r>
            <a:r>
              <a:rPr kumimoji="1" lang="en-US" altLang="zh-CN" sz="2400" dirty="0">
                <a:latin typeface="Microsoft YaHei" panose="020B0503020204020204" pitchFamily="34" charset="-122"/>
                <a:ea typeface="Microsoft YaHei" panose="020B0503020204020204" pitchFamily="34" charset="-122"/>
              </a:rPr>
              <a:t>Wi</a:t>
            </a:r>
            <a:r>
              <a:rPr kumimoji="1" lang="zh-CN" altLang="en-US" sz="2400" dirty="0">
                <a:latin typeface="Microsoft YaHei" panose="020B0503020204020204" pitchFamily="34" charset="-122"/>
                <a:ea typeface="Microsoft YaHei" panose="020B0503020204020204" pitchFamily="34" charset="-122"/>
              </a:rPr>
              <a:t>的根节点，其左右子树均空。</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在</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中选取根结点的权值</a:t>
            </a:r>
            <a:r>
              <a:rPr kumimoji="1" lang="zh-CN" altLang="en-US" sz="2400" dirty="0">
                <a:solidFill>
                  <a:schemeClr val="accent2"/>
                </a:solidFill>
                <a:latin typeface="Microsoft YaHei" panose="020B0503020204020204" pitchFamily="34" charset="-122"/>
                <a:ea typeface="Microsoft YaHei" panose="020B0503020204020204" pitchFamily="34" charset="-122"/>
              </a:rPr>
              <a:t>最小和次小的两棵二叉树作为左、右子树构造一棵新的二叉树</a:t>
            </a:r>
            <a:r>
              <a:rPr kumimoji="1" lang="zh-CN" altLang="en-US" sz="2400" dirty="0">
                <a:latin typeface="Microsoft YaHei" panose="020B0503020204020204" pitchFamily="34" charset="-122"/>
                <a:ea typeface="Microsoft YaHei" panose="020B0503020204020204" pitchFamily="34" charset="-122"/>
              </a:rPr>
              <a:t>。这棵新的二叉树根结点的权值为其左、右子树根结点权值之和；</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在集合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中删除作为左、右子树的两棵二叉树，并将新建立的二叉树加入到集合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重复（</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）两步，当</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中只剩下一棵二叉树时，这棵二叉树便是所要建立的赫夫曼树。</a:t>
            </a:r>
          </a:p>
        </p:txBody>
      </p:sp>
    </p:spTree>
    <p:extLst>
      <p:ext uri="{BB962C8B-B14F-4D97-AF65-F5344CB8AC3E}">
        <p14:creationId xmlns:p14="http://schemas.microsoft.com/office/powerpoint/2010/main" val="4068692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如何构造赫夫曼树举例</a:t>
            </a:r>
            <a:endParaRPr kumimoji="1" lang="en-US" altLang="zh-CN" sz="4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888D0578-FF19-BA49-8310-FC776AC1063B}"/>
              </a:ext>
            </a:extLst>
          </p:cNvPr>
          <p:cNvPicPr>
            <a:picLocks noChangeAspect="1"/>
          </p:cNvPicPr>
          <p:nvPr/>
        </p:nvPicPr>
        <p:blipFill>
          <a:blip r:embed="rId4"/>
          <a:stretch>
            <a:fillRect/>
          </a:stretch>
        </p:blipFill>
        <p:spPr>
          <a:xfrm>
            <a:off x="563162" y="1685225"/>
            <a:ext cx="3635349" cy="2150176"/>
          </a:xfrm>
          <a:prstGeom prst="rect">
            <a:avLst/>
          </a:prstGeom>
        </p:spPr>
      </p:pic>
      <p:pic>
        <p:nvPicPr>
          <p:cNvPr id="7" name="图片 6">
            <a:extLst>
              <a:ext uri="{FF2B5EF4-FFF2-40B4-BE49-F238E27FC236}">
                <a16:creationId xmlns:a16="http://schemas.microsoft.com/office/drawing/2014/main" id="{BEB87BB4-E1F1-E24D-BE58-931BDC454371}"/>
              </a:ext>
            </a:extLst>
          </p:cNvPr>
          <p:cNvPicPr>
            <a:picLocks noChangeAspect="1"/>
          </p:cNvPicPr>
          <p:nvPr/>
        </p:nvPicPr>
        <p:blipFill>
          <a:blip r:embed="rId5"/>
          <a:stretch>
            <a:fillRect/>
          </a:stretch>
        </p:blipFill>
        <p:spPr>
          <a:xfrm>
            <a:off x="5763733" y="1729499"/>
            <a:ext cx="3136900" cy="2150176"/>
          </a:xfrm>
          <a:prstGeom prst="rect">
            <a:avLst/>
          </a:prstGeom>
        </p:spPr>
      </p:pic>
      <p:pic>
        <p:nvPicPr>
          <p:cNvPr id="9" name="图片 8">
            <a:extLst>
              <a:ext uri="{FF2B5EF4-FFF2-40B4-BE49-F238E27FC236}">
                <a16:creationId xmlns:a16="http://schemas.microsoft.com/office/drawing/2014/main" id="{6C2D2F2F-7ABE-3D44-831C-6BEEC88B082D}"/>
              </a:ext>
            </a:extLst>
          </p:cNvPr>
          <p:cNvPicPr>
            <a:picLocks noChangeAspect="1"/>
          </p:cNvPicPr>
          <p:nvPr/>
        </p:nvPicPr>
        <p:blipFill>
          <a:blip r:embed="rId6"/>
          <a:stretch>
            <a:fillRect/>
          </a:stretch>
        </p:blipFill>
        <p:spPr>
          <a:xfrm>
            <a:off x="9137061" y="3924300"/>
            <a:ext cx="2806700" cy="2933700"/>
          </a:xfrm>
          <a:prstGeom prst="rect">
            <a:avLst/>
          </a:prstGeom>
        </p:spPr>
      </p:pic>
      <p:pic>
        <p:nvPicPr>
          <p:cNvPr id="11" name="图片 10">
            <a:extLst>
              <a:ext uri="{FF2B5EF4-FFF2-40B4-BE49-F238E27FC236}">
                <a16:creationId xmlns:a16="http://schemas.microsoft.com/office/drawing/2014/main" id="{5177FE8B-C36E-674F-BEB5-2E05E07AFBBF}"/>
              </a:ext>
            </a:extLst>
          </p:cNvPr>
          <p:cNvPicPr>
            <a:picLocks noChangeAspect="1"/>
          </p:cNvPicPr>
          <p:nvPr/>
        </p:nvPicPr>
        <p:blipFill>
          <a:blip r:embed="rId7"/>
          <a:stretch>
            <a:fillRect/>
          </a:stretch>
        </p:blipFill>
        <p:spPr>
          <a:xfrm>
            <a:off x="2317898" y="4040371"/>
            <a:ext cx="3445835" cy="2762248"/>
          </a:xfrm>
          <a:prstGeom prst="rect">
            <a:avLst/>
          </a:prstGeom>
        </p:spPr>
      </p:pic>
      <p:sp>
        <p:nvSpPr>
          <p:cNvPr id="12" name="右箭头 11">
            <a:extLst>
              <a:ext uri="{FF2B5EF4-FFF2-40B4-BE49-F238E27FC236}">
                <a16:creationId xmlns:a16="http://schemas.microsoft.com/office/drawing/2014/main" id="{4A77907E-6FFC-5F4E-A87B-CB6CFEB0FFAD}"/>
              </a:ext>
            </a:extLst>
          </p:cNvPr>
          <p:cNvSpPr/>
          <p:nvPr/>
        </p:nvSpPr>
        <p:spPr>
          <a:xfrm>
            <a:off x="4593265" y="2551814"/>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右箭头 12">
            <a:extLst>
              <a:ext uri="{FF2B5EF4-FFF2-40B4-BE49-F238E27FC236}">
                <a16:creationId xmlns:a16="http://schemas.microsoft.com/office/drawing/2014/main" id="{4D88AEC0-6909-984E-9954-31C49D1720E2}"/>
              </a:ext>
            </a:extLst>
          </p:cNvPr>
          <p:cNvSpPr/>
          <p:nvPr/>
        </p:nvSpPr>
        <p:spPr>
          <a:xfrm>
            <a:off x="7055736" y="5264763"/>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右箭头 13">
            <a:extLst>
              <a:ext uri="{FF2B5EF4-FFF2-40B4-BE49-F238E27FC236}">
                <a16:creationId xmlns:a16="http://schemas.microsoft.com/office/drawing/2014/main" id="{E28C886E-95F8-D84B-9A69-F40E1812B304}"/>
              </a:ext>
            </a:extLst>
          </p:cNvPr>
          <p:cNvSpPr/>
          <p:nvPr/>
        </p:nvSpPr>
        <p:spPr>
          <a:xfrm>
            <a:off x="9902773" y="2633926"/>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右箭头 14">
            <a:extLst>
              <a:ext uri="{FF2B5EF4-FFF2-40B4-BE49-F238E27FC236}">
                <a16:creationId xmlns:a16="http://schemas.microsoft.com/office/drawing/2014/main" id="{7EEE1F89-7B43-2C4F-B292-33E1DCD7947E}"/>
              </a:ext>
            </a:extLst>
          </p:cNvPr>
          <p:cNvSpPr/>
          <p:nvPr/>
        </p:nvSpPr>
        <p:spPr>
          <a:xfrm>
            <a:off x="863822" y="5295108"/>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58988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数据结构中的树</a:t>
            </a:r>
          </a:p>
        </p:txBody>
      </p:sp>
      <p:pic>
        <p:nvPicPr>
          <p:cNvPr id="5" name="Content Placeholder 3">
            <a:extLst>
              <a:ext uri="{FF2B5EF4-FFF2-40B4-BE49-F238E27FC236}">
                <a16:creationId xmlns:a16="http://schemas.microsoft.com/office/drawing/2014/main" id="{4F522190-B1AD-E24F-9333-324405067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8034" y="3425137"/>
            <a:ext cx="4641934" cy="2877355"/>
          </a:xfrm>
          <a:prstGeom prst="rect">
            <a:avLst/>
          </a:prstGeom>
        </p:spPr>
      </p:pic>
      <p:sp>
        <p:nvSpPr>
          <p:cNvPr id="7" name="文本框 6">
            <a:extLst>
              <a:ext uri="{FF2B5EF4-FFF2-40B4-BE49-F238E27FC236}">
                <a16:creationId xmlns:a16="http://schemas.microsoft.com/office/drawing/2014/main" id="{7065DF77-3956-FB45-8ADF-E82CBA1C2FD9}"/>
              </a:ext>
            </a:extLst>
          </p:cNvPr>
          <p:cNvSpPr txBox="1"/>
          <p:nvPr/>
        </p:nvSpPr>
        <p:spPr>
          <a:xfrm>
            <a:off x="1226127" y="1883676"/>
            <a:ext cx="4869873" cy="1200329"/>
          </a:xfrm>
          <a:prstGeom prst="rect">
            <a:avLst/>
          </a:prstGeom>
          <a:noFill/>
        </p:spPr>
        <p:txBody>
          <a:bodyPr wrap="square" rtlCol="0">
            <a:spAutoFit/>
          </a:bodyPr>
          <a:lstStyle/>
          <a:p>
            <a:pPr marL="342900" indent="-342900">
              <a:buAutoNum type="arabicPeriod"/>
            </a:pPr>
            <a:r>
              <a:rPr kumimoji="1" lang="zh-CN" altLang="en-US" sz="2400" dirty="0"/>
              <a:t>空树</a:t>
            </a:r>
            <a:endParaRPr kumimoji="1" lang="en-US" altLang="zh-CN" sz="2400" dirty="0"/>
          </a:p>
          <a:p>
            <a:pPr marL="342900" indent="-342900">
              <a:buAutoNum type="arabicPeriod"/>
            </a:pPr>
            <a:r>
              <a:rPr kumimoji="1" lang="zh-CN" altLang="en-US" sz="2400" dirty="0"/>
              <a:t>只有根节点的树</a:t>
            </a:r>
            <a:endParaRPr kumimoji="1" lang="en-US" altLang="zh-CN" sz="2400" dirty="0"/>
          </a:p>
          <a:p>
            <a:pPr marL="342900" indent="-342900">
              <a:buAutoNum type="arabicPeriod"/>
            </a:pPr>
            <a:r>
              <a:rPr kumimoji="1" lang="zh-CN" altLang="en-US" sz="2400" dirty="0"/>
              <a:t>多节点的树</a:t>
            </a:r>
          </a:p>
        </p:txBody>
      </p:sp>
      <p:pic>
        <p:nvPicPr>
          <p:cNvPr id="8" name="图片 7">
            <a:extLst>
              <a:ext uri="{FF2B5EF4-FFF2-40B4-BE49-F238E27FC236}">
                <a16:creationId xmlns:a16="http://schemas.microsoft.com/office/drawing/2014/main" id="{EF725B19-1C49-6645-9835-4014D50A931D}"/>
              </a:ext>
            </a:extLst>
          </p:cNvPr>
          <p:cNvPicPr>
            <a:picLocks noChangeAspect="1"/>
          </p:cNvPicPr>
          <p:nvPr/>
        </p:nvPicPr>
        <p:blipFill>
          <a:blip r:embed="rId4"/>
          <a:stretch>
            <a:fillRect/>
          </a:stretch>
        </p:blipFill>
        <p:spPr>
          <a:xfrm>
            <a:off x="1032032" y="3598899"/>
            <a:ext cx="4877616" cy="2703593"/>
          </a:xfrm>
          <a:prstGeom prst="rect">
            <a:avLst/>
          </a:prstGeom>
        </p:spPr>
      </p:pic>
    </p:spTree>
    <p:extLst>
      <p:ext uri="{BB962C8B-B14F-4D97-AF65-F5344CB8AC3E}">
        <p14:creationId xmlns:p14="http://schemas.microsoft.com/office/powerpoint/2010/main" val="30476787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297173" y="2769781"/>
            <a:ext cx="10441172" cy="954107"/>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用成绩的分支判断只是让大家能形象地了解赫夫曼树，当年赫夫曼树的目的是为了解决远距离通信的数据传输的优化问题</a:t>
            </a:r>
          </a:p>
        </p:txBody>
      </p:sp>
    </p:spTree>
    <p:extLst>
      <p:ext uri="{BB962C8B-B14F-4D97-AF65-F5344CB8AC3E}">
        <p14:creationId xmlns:p14="http://schemas.microsoft.com/office/powerpoint/2010/main" val="1521390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254642" y="2041451"/>
            <a:ext cx="10441172" cy="1200329"/>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假如我们要在网络上传送 </a:t>
            </a:r>
            <a:r>
              <a:rPr kumimoji="1" lang="en-US" altLang="zh-CN" sz="2400" dirty="0">
                <a:latin typeface="Microsoft YaHei" panose="020B0503020204020204" pitchFamily="34" charset="-122"/>
                <a:ea typeface="Microsoft YaHei" panose="020B0503020204020204" pitchFamily="34" charset="-122"/>
              </a:rPr>
              <a:t>BADCADFEED</a:t>
            </a:r>
            <a:r>
              <a:rPr kumimoji="1" lang="zh-CN" altLang="en-US" sz="2400" dirty="0">
                <a:latin typeface="Microsoft YaHei" panose="020B0503020204020204" pitchFamily="34" charset="-122"/>
                <a:ea typeface="Microsoft YaHei" panose="020B0503020204020204" pitchFamily="34" charset="-122"/>
              </a:rPr>
              <a:t>给别人，我们要对这些字母编码才能传送。 这里我们只需要编码 </a:t>
            </a:r>
            <a:r>
              <a:rPr kumimoji="1" lang="en-US" altLang="zh-CN" sz="2400" dirty="0">
                <a:latin typeface="Microsoft YaHei" panose="020B0503020204020204" pitchFamily="34" charset="-122"/>
                <a:ea typeface="Microsoft YaHei" panose="020B0503020204020204" pitchFamily="34" charset="-122"/>
              </a:rPr>
              <a:t>ABCDEF</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6</a:t>
            </a:r>
            <a:r>
              <a:rPr kumimoji="1" lang="zh-CN" altLang="en-US" sz="2400" dirty="0">
                <a:latin typeface="Microsoft YaHei" panose="020B0503020204020204" pitchFamily="34" charset="-122"/>
                <a:ea typeface="Microsoft YaHei" panose="020B0503020204020204" pitchFamily="34" charset="-122"/>
              </a:rPr>
              <a:t>个字母，当然现实会更加复杂，这里只是举个例子。</a:t>
            </a:r>
          </a:p>
        </p:txBody>
      </p:sp>
      <p:pic>
        <p:nvPicPr>
          <p:cNvPr id="5" name="图片 4">
            <a:extLst>
              <a:ext uri="{FF2B5EF4-FFF2-40B4-BE49-F238E27FC236}">
                <a16:creationId xmlns:a16="http://schemas.microsoft.com/office/drawing/2014/main" id="{4DAE8745-2D63-C745-BFC9-9A8C65EFC65E}"/>
              </a:ext>
            </a:extLst>
          </p:cNvPr>
          <p:cNvPicPr>
            <a:picLocks noChangeAspect="1"/>
          </p:cNvPicPr>
          <p:nvPr/>
        </p:nvPicPr>
        <p:blipFill>
          <a:blip r:embed="rId4"/>
          <a:stretch>
            <a:fillRect/>
          </a:stretch>
        </p:blipFill>
        <p:spPr>
          <a:xfrm>
            <a:off x="2921738" y="3870344"/>
            <a:ext cx="5753100" cy="736600"/>
          </a:xfrm>
          <a:prstGeom prst="rect">
            <a:avLst/>
          </a:prstGeom>
        </p:spPr>
      </p:pic>
      <p:pic>
        <p:nvPicPr>
          <p:cNvPr id="6" name="图片 5">
            <a:extLst>
              <a:ext uri="{FF2B5EF4-FFF2-40B4-BE49-F238E27FC236}">
                <a16:creationId xmlns:a16="http://schemas.microsoft.com/office/drawing/2014/main" id="{FBCC612C-5BE4-034B-AB0F-D730FDC08984}"/>
              </a:ext>
            </a:extLst>
          </p:cNvPr>
          <p:cNvPicPr>
            <a:picLocks noChangeAspect="1"/>
          </p:cNvPicPr>
          <p:nvPr/>
        </p:nvPicPr>
        <p:blipFill>
          <a:blip r:embed="rId5"/>
          <a:stretch>
            <a:fillRect/>
          </a:stretch>
        </p:blipFill>
        <p:spPr>
          <a:xfrm>
            <a:off x="3364317" y="5550195"/>
            <a:ext cx="4753143" cy="483043"/>
          </a:xfrm>
          <a:prstGeom prst="rect">
            <a:avLst/>
          </a:prstGeom>
        </p:spPr>
      </p:pic>
      <p:sp>
        <p:nvSpPr>
          <p:cNvPr id="7" name="下箭头 6">
            <a:extLst>
              <a:ext uri="{FF2B5EF4-FFF2-40B4-BE49-F238E27FC236}">
                <a16:creationId xmlns:a16="http://schemas.microsoft.com/office/drawing/2014/main" id="{36FB4C70-DAB2-0D48-90E1-4E13F205CA75}"/>
              </a:ext>
            </a:extLst>
          </p:cNvPr>
          <p:cNvSpPr/>
          <p:nvPr/>
        </p:nvSpPr>
        <p:spPr>
          <a:xfrm>
            <a:off x="5649432" y="4764287"/>
            <a:ext cx="297711" cy="6285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267A336-4792-A44E-A06D-86CC78C6A0E2}"/>
              </a:ext>
            </a:extLst>
          </p:cNvPr>
          <p:cNvSpPr txBox="1"/>
          <p:nvPr/>
        </p:nvSpPr>
        <p:spPr>
          <a:xfrm>
            <a:off x="9229060" y="4606943"/>
            <a:ext cx="2466754" cy="1200329"/>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如果是一篇很长的文章，那这个长度是很长的</a:t>
            </a:r>
            <a:r>
              <a:rPr kumimoji="1" lang="en-US" altLang="zh-CN" sz="2400" dirty="0">
                <a:solidFill>
                  <a:schemeClr val="bg1"/>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622168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254642" y="2041451"/>
            <a:ext cx="10441172" cy="156966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在日常使用中，字母是有使用频率的，就像你可以从键盘上每个键的磨损看出哪些字符是常用的。</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假如，我们定义使用频率如下：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a:latin typeface="Microsoft YaHei" panose="020B0503020204020204" pitchFamily="34" charset="-122"/>
                <a:ea typeface="Microsoft YaHei" panose="020B0503020204020204" pitchFamily="34" charset="-122"/>
              </a:rPr>
              <a:t>A:27</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B:8</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C:15</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D:</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15</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E:30</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F:5</a:t>
            </a:r>
            <a:r>
              <a:rPr kumimoji="1" lang="zh-CN" altLang="en-US" sz="2400" dirty="0">
                <a:latin typeface="Microsoft YaHei" panose="020B0503020204020204" pitchFamily="34" charset="-122"/>
                <a:ea typeface="Microsoft YaHei" panose="020B0503020204020204" pitchFamily="34" charset="-122"/>
              </a:rPr>
              <a:t>， 那我们用赫夫曼树来表示一下</a:t>
            </a:r>
            <a:endParaRPr kumimoji="1" lang="en-US" altLang="zh-CN" sz="24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BB4E5880-92D2-B944-9BD1-B69127CAFAF7}"/>
              </a:ext>
            </a:extLst>
          </p:cNvPr>
          <p:cNvPicPr>
            <a:picLocks noChangeAspect="1"/>
          </p:cNvPicPr>
          <p:nvPr/>
        </p:nvPicPr>
        <p:blipFill>
          <a:blip r:embed="rId4"/>
          <a:stretch>
            <a:fillRect/>
          </a:stretch>
        </p:blipFill>
        <p:spPr>
          <a:xfrm>
            <a:off x="107583" y="4119772"/>
            <a:ext cx="6696809" cy="2401443"/>
          </a:xfrm>
          <a:prstGeom prst="rect">
            <a:avLst/>
          </a:prstGeom>
        </p:spPr>
      </p:pic>
      <p:pic>
        <p:nvPicPr>
          <p:cNvPr id="9" name="图片 8">
            <a:extLst>
              <a:ext uri="{FF2B5EF4-FFF2-40B4-BE49-F238E27FC236}">
                <a16:creationId xmlns:a16="http://schemas.microsoft.com/office/drawing/2014/main" id="{43634689-EC1B-D84B-88BF-0E1EEEF6E701}"/>
              </a:ext>
            </a:extLst>
          </p:cNvPr>
          <p:cNvPicPr>
            <a:picLocks noChangeAspect="1"/>
          </p:cNvPicPr>
          <p:nvPr/>
        </p:nvPicPr>
        <p:blipFill>
          <a:blip r:embed="rId5"/>
          <a:stretch>
            <a:fillRect/>
          </a:stretch>
        </p:blipFill>
        <p:spPr>
          <a:xfrm>
            <a:off x="6804393" y="5000171"/>
            <a:ext cx="5387608" cy="574190"/>
          </a:xfrm>
          <a:prstGeom prst="rect">
            <a:avLst/>
          </a:prstGeom>
        </p:spPr>
      </p:pic>
    </p:spTree>
    <p:extLst>
      <p:ext uri="{BB962C8B-B14F-4D97-AF65-F5344CB8AC3E}">
        <p14:creationId xmlns:p14="http://schemas.microsoft.com/office/powerpoint/2010/main" val="29209564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875413" y="4978840"/>
            <a:ext cx="10441172" cy="1200329"/>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从原来的</a:t>
            </a:r>
            <a:r>
              <a:rPr kumimoji="1" lang="en-US" altLang="zh-CN" sz="2400" dirty="0">
                <a:latin typeface="Microsoft YaHei" panose="020B0503020204020204" pitchFamily="34" charset="-122"/>
                <a:ea typeface="Microsoft YaHei" panose="020B0503020204020204" pitchFamily="34" charset="-122"/>
              </a:rPr>
              <a:t>30</a:t>
            </a:r>
            <a:r>
              <a:rPr kumimoji="1" lang="zh-CN" altLang="en-US" sz="2400" dirty="0">
                <a:latin typeface="Microsoft YaHei" panose="020B0503020204020204" pitchFamily="34" charset="-122"/>
                <a:ea typeface="Microsoft YaHei" panose="020B0503020204020204" pitchFamily="34" charset="-122"/>
              </a:rPr>
              <a:t>个字符，到现在的</a:t>
            </a:r>
            <a:r>
              <a:rPr kumimoji="1" lang="en-US" altLang="zh-CN" sz="2400" dirty="0">
                <a:latin typeface="Microsoft YaHei" panose="020B0503020204020204" pitchFamily="34" charset="-122"/>
                <a:ea typeface="Microsoft YaHei" panose="020B0503020204020204" pitchFamily="34" charset="-122"/>
              </a:rPr>
              <a:t>25</a:t>
            </a:r>
            <a:r>
              <a:rPr kumimoji="1" lang="zh-CN" altLang="en-US" sz="2400" dirty="0">
                <a:latin typeface="Microsoft YaHei" panose="020B0503020204020204" pitchFamily="34" charset="-122"/>
                <a:ea typeface="Microsoft YaHei" panose="020B0503020204020204" pitchFamily="34" charset="-122"/>
              </a:rPr>
              <a:t>个字符，节约了 近</a:t>
            </a:r>
            <a:r>
              <a:rPr kumimoji="1" lang="en-US" altLang="zh-CN" sz="2400" dirty="0">
                <a:latin typeface="Microsoft YaHei" panose="020B0503020204020204" pitchFamily="34" charset="-122"/>
                <a:ea typeface="Microsoft YaHei" panose="020B0503020204020204" pitchFamily="34" charset="-122"/>
              </a:rPr>
              <a:t>17%</a:t>
            </a:r>
            <a:r>
              <a:rPr kumimoji="1" lang="zh-CN" altLang="en-US" sz="2400" dirty="0">
                <a:latin typeface="Microsoft YaHei" panose="020B0503020204020204" pitchFamily="34" charset="-122"/>
                <a:ea typeface="Microsoft YaHei" panose="020B0503020204020204" pitchFamily="34" charset="-122"/>
              </a:rPr>
              <a:t>的网络传输量，随着编码的增多，节省的量会更多。当然，在赫夫曼编码中，任意一个编码不能是另一个编码的前缀，比如</a:t>
            </a:r>
            <a:r>
              <a:rPr kumimoji="1" lang="en-US" altLang="zh-CN" sz="2400" dirty="0">
                <a:latin typeface="Microsoft YaHei" panose="020B0503020204020204" pitchFamily="34" charset="-122"/>
                <a:ea typeface="Microsoft YaHei" panose="020B0503020204020204" pitchFamily="34" charset="-122"/>
              </a:rPr>
              <a:t>10</a:t>
            </a:r>
            <a:r>
              <a:rPr kumimoji="1" lang="zh-CN" altLang="en-US" sz="2400" dirty="0">
                <a:latin typeface="Microsoft YaHei" panose="020B0503020204020204" pitchFamily="34" charset="-122"/>
                <a:ea typeface="Microsoft YaHei" panose="020B0503020204020204" pitchFamily="34" charset="-122"/>
              </a:rPr>
              <a:t> 和</a:t>
            </a:r>
            <a:r>
              <a:rPr kumimoji="1" lang="en-US" altLang="zh-CN" sz="2400" dirty="0">
                <a:latin typeface="Microsoft YaHei" panose="020B0503020204020204" pitchFamily="34" charset="-122"/>
                <a:ea typeface="Microsoft YaHei" panose="020B0503020204020204" pitchFamily="34" charset="-122"/>
              </a:rPr>
              <a:t>1001</a:t>
            </a:r>
            <a:r>
              <a:rPr kumimoji="1" lang="zh-CN" altLang="en-US" sz="2400" dirty="0">
                <a:latin typeface="Microsoft YaHei" panose="020B0503020204020204" pitchFamily="34" charset="-122"/>
                <a:ea typeface="Microsoft YaHei" panose="020B0503020204020204" pitchFamily="34" charset="-122"/>
              </a:rPr>
              <a:t>不能同时存在</a:t>
            </a:r>
            <a:endParaRPr kumimoji="1" lang="en-US" altLang="zh-CN" sz="2400"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E77F422E-43FF-A343-8CCC-C70A9A1B743D}"/>
              </a:ext>
            </a:extLst>
          </p:cNvPr>
          <p:cNvPicPr>
            <a:picLocks noChangeAspect="1"/>
          </p:cNvPicPr>
          <p:nvPr/>
        </p:nvPicPr>
        <p:blipFill>
          <a:blip r:embed="rId4"/>
          <a:stretch>
            <a:fillRect/>
          </a:stretch>
        </p:blipFill>
        <p:spPr>
          <a:xfrm>
            <a:off x="1169581" y="2477354"/>
            <a:ext cx="9110158" cy="1437019"/>
          </a:xfrm>
          <a:prstGeom prst="rect">
            <a:avLst/>
          </a:prstGeom>
        </p:spPr>
      </p:pic>
    </p:spTree>
    <p:extLst>
      <p:ext uri="{BB962C8B-B14F-4D97-AF65-F5344CB8AC3E}">
        <p14:creationId xmlns:p14="http://schemas.microsoft.com/office/powerpoint/2010/main" val="1676719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875413" y="2299436"/>
            <a:ext cx="10441172" cy="523220"/>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接收方要解码的话，要结合发送方赫夫曼编码进行解码。</a:t>
            </a:r>
            <a:endParaRPr kumimoji="1" lang="en-US" altLang="zh-CN" sz="2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1FE4D613-E48C-7146-A9CB-8465927FE627}"/>
              </a:ext>
            </a:extLst>
          </p:cNvPr>
          <p:cNvPicPr>
            <a:picLocks noChangeAspect="1"/>
          </p:cNvPicPr>
          <p:nvPr/>
        </p:nvPicPr>
        <p:blipFill>
          <a:blip r:embed="rId4"/>
          <a:stretch>
            <a:fillRect/>
          </a:stretch>
        </p:blipFill>
        <p:spPr>
          <a:xfrm>
            <a:off x="1470521" y="4072930"/>
            <a:ext cx="3035300" cy="2413000"/>
          </a:xfrm>
          <a:prstGeom prst="rect">
            <a:avLst/>
          </a:prstGeom>
        </p:spPr>
      </p:pic>
      <p:pic>
        <p:nvPicPr>
          <p:cNvPr id="6" name="图片 5">
            <a:extLst>
              <a:ext uri="{FF2B5EF4-FFF2-40B4-BE49-F238E27FC236}">
                <a16:creationId xmlns:a16="http://schemas.microsoft.com/office/drawing/2014/main" id="{D34A47F6-40F3-BA41-8AE0-A837D2FCDB86}"/>
              </a:ext>
            </a:extLst>
          </p:cNvPr>
          <p:cNvPicPr>
            <a:picLocks noChangeAspect="1"/>
          </p:cNvPicPr>
          <p:nvPr/>
        </p:nvPicPr>
        <p:blipFill>
          <a:blip r:embed="rId5"/>
          <a:stretch>
            <a:fillRect/>
          </a:stretch>
        </p:blipFill>
        <p:spPr>
          <a:xfrm>
            <a:off x="1128380" y="3265930"/>
            <a:ext cx="4643578" cy="523220"/>
          </a:xfrm>
          <a:prstGeom prst="rect">
            <a:avLst/>
          </a:prstGeom>
        </p:spPr>
      </p:pic>
      <p:sp>
        <p:nvSpPr>
          <p:cNvPr id="7" name="右大括号 6">
            <a:extLst>
              <a:ext uri="{FF2B5EF4-FFF2-40B4-BE49-F238E27FC236}">
                <a16:creationId xmlns:a16="http://schemas.microsoft.com/office/drawing/2014/main" id="{5F605A19-7756-D040-A8B3-49394863E8DB}"/>
              </a:ext>
            </a:extLst>
          </p:cNvPr>
          <p:cNvSpPr/>
          <p:nvPr/>
        </p:nvSpPr>
        <p:spPr>
          <a:xfrm>
            <a:off x="6273209" y="3527540"/>
            <a:ext cx="1084521" cy="2660609"/>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76A85C32-2863-C74C-8F47-06486BD0630E}"/>
              </a:ext>
            </a:extLst>
          </p:cNvPr>
          <p:cNvSpPr txBox="1"/>
          <p:nvPr/>
        </p:nvSpPr>
        <p:spPr>
          <a:xfrm>
            <a:off x="7889358" y="4486940"/>
            <a:ext cx="3253563" cy="523220"/>
          </a:xfrm>
          <a:prstGeom prst="rect">
            <a:avLst/>
          </a:prstGeom>
          <a:noFill/>
        </p:spPr>
        <p:txBody>
          <a:bodyPr wrap="square" rtlCol="0">
            <a:spAutoFit/>
          </a:bodyPr>
          <a:lstStyle/>
          <a:p>
            <a:r>
              <a:rPr kumimoji="1" lang="en-US" altLang="zh-CN" sz="2800" dirty="0">
                <a:latin typeface="Microsoft YaHei" panose="020B0503020204020204" pitchFamily="34" charset="-122"/>
                <a:ea typeface="Microsoft YaHei" panose="020B0503020204020204" pitchFamily="34" charset="-122"/>
              </a:rPr>
              <a:t>BA....</a:t>
            </a:r>
            <a:endParaRPr kumimoji="1" lang="zh-CN" altLang="en-US"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18942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228088" y="2921168"/>
            <a:ext cx="7735824" cy="1015663"/>
          </a:xfrm>
          <a:prstGeom prst="rect">
            <a:avLst/>
          </a:prstGeom>
          <a:noFill/>
        </p:spPr>
        <p:txBody>
          <a:bodyPr wrap="square" rtlCol="0">
            <a:spAutoFit/>
          </a:bodyPr>
          <a:lstStyle/>
          <a:p>
            <a:pPr algn="ctr"/>
            <a:r>
              <a:rPr kumimoji="1" lang="zh-CN" altLang="en-US" sz="6000" dirty="0">
                <a:latin typeface="Microsoft YaHei" panose="020B0503020204020204" pitchFamily="34" charset="-122"/>
                <a:ea typeface="Microsoft YaHei" panose="020B0503020204020204" pitchFamily="34" charset="-122"/>
              </a:rPr>
              <a:t>这堂课我们学了啥？</a:t>
            </a:r>
          </a:p>
        </p:txBody>
      </p:sp>
    </p:spTree>
    <p:extLst>
      <p:ext uri="{BB962C8B-B14F-4D97-AF65-F5344CB8AC3E}">
        <p14:creationId xmlns:p14="http://schemas.microsoft.com/office/powerpoint/2010/main" val="28253135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917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哪些是树，哪些不是树</a:t>
            </a:r>
          </a:p>
        </p:txBody>
      </p:sp>
      <p:pic>
        <p:nvPicPr>
          <p:cNvPr id="6" name="图片 5">
            <a:extLst>
              <a:ext uri="{FF2B5EF4-FFF2-40B4-BE49-F238E27FC236}">
                <a16:creationId xmlns:a16="http://schemas.microsoft.com/office/drawing/2014/main" id="{7EF82B9F-3CF0-EC46-82BB-B8C801756DE8}"/>
              </a:ext>
            </a:extLst>
          </p:cNvPr>
          <p:cNvPicPr>
            <a:picLocks noChangeAspect="1"/>
          </p:cNvPicPr>
          <p:nvPr/>
        </p:nvPicPr>
        <p:blipFill>
          <a:blip r:embed="rId3"/>
          <a:stretch>
            <a:fillRect/>
          </a:stretch>
        </p:blipFill>
        <p:spPr>
          <a:xfrm>
            <a:off x="527050" y="2163041"/>
            <a:ext cx="11137900" cy="3238500"/>
          </a:xfrm>
          <a:prstGeom prst="rect">
            <a:avLst/>
          </a:prstGeom>
        </p:spPr>
      </p:pic>
      <p:pic>
        <p:nvPicPr>
          <p:cNvPr id="9" name="图形 8" descr="复选标记">
            <a:extLst>
              <a:ext uri="{FF2B5EF4-FFF2-40B4-BE49-F238E27FC236}">
                <a16:creationId xmlns:a16="http://schemas.microsoft.com/office/drawing/2014/main" id="{BE6A9162-0A84-094C-B0F8-F9D3945AF6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6097" y="5644183"/>
            <a:ext cx="914400" cy="914400"/>
          </a:xfrm>
          <a:prstGeom prst="rect">
            <a:avLst/>
          </a:prstGeom>
        </p:spPr>
      </p:pic>
      <p:pic>
        <p:nvPicPr>
          <p:cNvPr id="11" name="图形 10" descr="关闭">
            <a:extLst>
              <a:ext uri="{FF2B5EF4-FFF2-40B4-BE49-F238E27FC236}">
                <a16:creationId xmlns:a16="http://schemas.microsoft.com/office/drawing/2014/main" id="{9B881150-AB12-874D-812F-867418A3C3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02479" y="5644183"/>
            <a:ext cx="914400" cy="914400"/>
          </a:xfrm>
          <a:prstGeom prst="rect">
            <a:avLst/>
          </a:prstGeom>
        </p:spPr>
      </p:pic>
      <p:pic>
        <p:nvPicPr>
          <p:cNvPr id="12" name="图形 11" descr="关闭">
            <a:extLst>
              <a:ext uri="{FF2B5EF4-FFF2-40B4-BE49-F238E27FC236}">
                <a16:creationId xmlns:a16="http://schemas.microsoft.com/office/drawing/2014/main" id="{797B83DE-CC90-AD41-95E7-84E59F57D2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7976" y="5648923"/>
            <a:ext cx="914400" cy="914400"/>
          </a:xfrm>
          <a:prstGeom prst="rect">
            <a:avLst/>
          </a:prstGeom>
        </p:spPr>
      </p:pic>
      <p:pic>
        <p:nvPicPr>
          <p:cNvPr id="13" name="图形 12" descr="关闭">
            <a:extLst>
              <a:ext uri="{FF2B5EF4-FFF2-40B4-BE49-F238E27FC236}">
                <a16:creationId xmlns:a16="http://schemas.microsoft.com/office/drawing/2014/main" id="{DC099F1C-01BD-FA4B-9006-8064EB471D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51503" y="5648923"/>
            <a:ext cx="914400" cy="914400"/>
          </a:xfrm>
          <a:prstGeom prst="rect">
            <a:avLst/>
          </a:prstGeom>
        </p:spPr>
      </p:pic>
    </p:spTree>
    <p:extLst>
      <p:ext uri="{BB962C8B-B14F-4D97-AF65-F5344CB8AC3E}">
        <p14:creationId xmlns:p14="http://schemas.microsoft.com/office/powerpoint/2010/main" val="239459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结点分类</a:t>
            </a:r>
          </a:p>
        </p:txBody>
      </p:sp>
      <p:pic>
        <p:nvPicPr>
          <p:cNvPr id="4" name="Content Placeholder 3">
            <a:extLst>
              <a:ext uri="{FF2B5EF4-FFF2-40B4-BE49-F238E27FC236}">
                <a16:creationId xmlns:a16="http://schemas.microsoft.com/office/drawing/2014/main" id="{208D7984-08BF-DC47-9FFF-09ECF2831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61" y="1786367"/>
            <a:ext cx="8083295" cy="4574801"/>
          </a:xfrm>
          <a:prstGeom prst="rect">
            <a:avLst/>
          </a:prstGeom>
        </p:spPr>
      </p:pic>
      <p:sp>
        <p:nvSpPr>
          <p:cNvPr id="2" name="文本框 1">
            <a:extLst>
              <a:ext uri="{FF2B5EF4-FFF2-40B4-BE49-F238E27FC236}">
                <a16:creationId xmlns:a16="http://schemas.microsoft.com/office/drawing/2014/main" id="{A042C3B8-1900-C04A-8C47-78A9A78F9067}"/>
              </a:ext>
            </a:extLst>
          </p:cNvPr>
          <p:cNvSpPr txBox="1"/>
          <p:nvPr/>
        </p:nvSpPr>
        <p:spPr>
          <a:xfrm>
            <a:off x="9040091" y="2493818"/>
            <a:ext cx="2639291" cy="830997"/>
          </a:xfrm>
          <a:prstGeom prst="rect">
            <a:avLst/>
          </a:prstGeom>
          <a:solidFill>
            <a:schemeClr val="accent2"/>
          </a:solidFill>
        </p:spPr>
        <p:txBody>
          <a:bodyPr wrap="square" rtlCol="0">
            <a:spAutoFit/>
          </a:bodyPr>
          <a:lstStyle/>
          <a:p>
            <a:r>
              <a:rPr kumimoji="1" lang="zh-CN" altLang="en-US" sz="2400" dirty="0">
                <a:solidFill>
                  <a:schemeClr val="bg1"/>
                </a:solidFill>
              </a:rPr>
              <a:t>度：此节点拥有子树的数量。</a:t>
            </a:r>
          </a:p>
        </p:txBody>
      </p:sp>
    </p:spTree>
    <p:extLst>
      <p:ext uri="{BB962C8B-B14F-4D97-AF65-F5344CB8AC3E}">
        <p14:creationId xmlns:p14="http://schemas.microsoft.com/office/powerpoint/2010/main" val="3267149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结点间关系</a:t>
            </a:r>
          </a:p>
        </p:txBody>
      </p:sp>
      <p:sp>
        <p:nvSpPr>
          <p:cNvPr id="2" name="文本框 1">
            <a:extLst>
              <a:ext uri="{FF2B5EF4-FFF2-40B4-BE49-F238E27FC236}">
                <a16:creationId xmlns:a16="http://schemas.microsoft.com/office/drawing/2014/main" id="{A042C3B8-1900-C04A-8C47-78A9A78F9067}"/>
              </a:ext>
            </a:extLst>
          </p:cNvPr>
          <p:cNvSpPr txBox="1"/>
          <p:nvPr/>
        </p:nvSpPr>
        <p:spPr>
          <a:xfrm>
            <a:off x="8818002" y="3307410"/>
            <a:ext cx="2639291" cy="1569660"/>
          </a:xfrm>
          <a:prstGeom prst="rect">
            <a:avLst/>
          </a:prstGeom>
          <a:solidFill>
            <a:schemeClr val="accent2"/>
          </a:solidFill>
        </p:spPr>
        <p:txBody>
          <a:bodyPr wrap="square" rtlCol="0">
            <a:spAutoFit/>
          </a:bodyPr>
          <a:lstStyle/>
          <a:p>
            <a:r>
              <a:rPr kumimoji="1" lang="zh-CN" altLang="en-US" sz="2400" dirty="0">
                <a:solidFill>
                  <a:schemeClr val="bg1"/>
                </a:solidFill>
              </a:rPr>
              <a:t>三种结点：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父结点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子结点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兄弟结点</a:t>
            </a:r>
          </a:p>
        </p:txBody>
      </p:sp>
      <p:pic>
        <p:nvPicPr>
          <p:cNvPr id="5" name="图片 4">
            <a:extLst>
              <a:ext uri="{FF2B5EF4-FFF2-40B4-BE49-F238E27FC236}">
                <a16:creationId xmlns:a16="http://schemas.microsoft.com/office/drawing/2014/main" id="{7745B7B4-1827-1B41-9497-D260D5905238}"/>
              </a:ext>
            </a:extLst>
          </p:cNvPr>
          <p:cNvPicPr>
            <a:picLocks noChangeAspect="1"/>
          </p:cNvPicPr>
          <p:nvPr/>
        </p:nvPicPr>
        <p:blipFill>
          <a:blip r:embed="rId3"/>
          <a:stretch>
            <a:fillRect/>
          </a:stretch>
        </p:blipFill>
        <p:spPr>
          <a:xfrm>
            <a:off x="2054352" y="2127827"/>
            <a:ext cx="5958000" cy="3928826"/>
          </a:xfrm>
          <a:prstGeom prst="rect">
            <a:avLst/>
          </a:prstGeom>
        </p:spPr>
      </p:pic>
    </p:spTree>
    <p:extLst>
      <p:ext uri="{BB962C8B-B14F-4D97-AF65-F5344CB8AC3E}">
        <p14:creationId xmlns:p14="http://schemas.microsoft.com/office/powerpoint/2010/main" val="3477193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树的其他概念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深度</a:t>
            </a:r>
          </a:p>
        </p:txBody>
      </p:sp>
      <p:sp>
        <p:nvSpPr>
          <p:cNvPr id="2" name="文本框 1">
            <a:extLst>
              <a:ext uri="{FF2B5EF4-FFF2-40B4-BE49-F238E27FC236}">
                <a16:creationId xmlns:a16="http://schemas.microsoft.com/office/drawing/2014/main" id="{A042C3B8-1900-C04A-8C47-78A9A78F9067}"/>
              </a:ext>
            </a:extLst>
          </p:cNvPr>
          <p:cNvSpPr txBox="1"/>
          <p:nvPr/>
        </p:nvSpPr>
        <p:spPr>
          <a:xfrm>
            <a:off x="8818002" y="3307410"/>
            <a:ext cx="2639291" cy="1200329"/>
          </a:xfrm>
          <a:prstGeom prst="rect">
            <a:avLst/>
          </a:prstGeom>
          <a:solidFill>
            <a:schemeClr val="accent2"/>
          </a:solidFill>
        </p:spPr>
        <p:txBody>
          <a:bodyPr wrap="square" rtlCol="0">
            <a:spAutoFit/>
          </a:bodyPr>
          <a:lstStyle/>
          <a:p>
            <a:r>
              <a:rPr kumimoji="1" lang="zh-CN" altLang="en-US" sz="2400" dirty="0">
                <a:solidFill>
                  <a:schemeClr val="bg1"/>
                </a:solidFill>
              </a:rPr>
              <a:t>深度：</a:t>
            </a:r>
            <a:endParaRPr kumimoji="1" lang="en-US" altLang="zh-CN" sz="2400" dirty="0">
              <a:solidFill>
                <a:schemeClr val="bg1"/>
              </a:solidFill>
            </a:endParaRPr>
          </a:p>
          <a:p>
            <a:r>
              <a:rPr kumimoji="1" lang="zh-CN" altLang="en-US" sz="2400" dirty="0">
                <a:solidFill>
                  <a:schemeClr val="bg1"/>
                </a:solidFill>
              </a:rPr>
              <a:t>从根结点为第</a:t>
            </a:r>
            <a:r>
              <a:rPr kumimoji="1" lang="en-US" altLang="zh-CN" sz="2400" dirty="0">
                <a:solidFill>
                  <a:schemeClr val="bg1"/>
                </a:solidFill>
              </a:rPr>
              <a:t>1</a:t>
            </a:r>
            <a:r>
              <a:rPr kumimoji="1" lang="zh-CN" altLang="en-US" sz="2400" dirty="0">
                <a:solidFill>
                  <a:schemeClr val="bg1"/>
                </a:solidFill>
              </a:rPr>
              <a:t>层，依次往下。</a:t>
            </a:r>
          </a:p>
        </p:txBody>
      </p:sp>
      <p:pic>
        <p:nvPicPr>
          <p:cNvPr id="6" name="图片 5">
            <a:extLst>
              <a:ext uri="{FF2B5EF4-FFF2-40B4-BE49-F238E27FC236}">
                <a16:creationId xmlns:a16="http://schemas.microsoft.com/office/drawing/2014/main" id="{E52D3226-356B-AA48-A05C-768776F78EA0}"/>
              </a:ext>
            </a:extLst>
          </p:cNvPr>
          <p:cNvPicPr>
            <a:picLocks noChangeAspect="1"/>
          </p:cNvPicPr>
          <p:nvPr/>
        </p:nvPicPr>
        <p:blipFill>
          <a:blip r:embed="rId3"/>
          <a:stretch>
            <a:fillRect/>
          </a:stretch>
        </p:blipFill>
        <p:spPr>
          <a:xfrm>
            <a:off x="734707" y="1844875"/>
            <a:ext cx="7245511" cy="4221297"/>
          </a:xfrm>
          <a:prstGeom prst="rect">
            <a:avLst/>
          </a:prstGeom>
        </p:spPr>
      </p:pic>
    </p:spTree>
    <p:extLst>
      <p:ext uri="{BB962C8B-B14F-4D97-AF65-F5344CB8AC3E}">
        <p14:creationId xmlns:p14="http://schemas.microsoft.com/office/powerpoint/2010/main" val="3421903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5727</TotalTime>
  <Words>2926</Words>
  <Application>Microsoft Macintosh PowerPoint</Application>
  <PresentationFormat>宽屏</PresentationFormat>
  <Paragraphs>285</Paragraphs>
  <Slides>56</Slides>
  <Notes>33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56</vt:i4>
      </vt:variant>
    </vt:vector>
  </HeadingPairs>
  <TitlesOfParts>
    <vt:vector size="64" baseType="lpstr">
      <vt:lpstr>等线</vt:lpstr>
      <vt:lpstr>等线 Light</vt:lpstr>
      <vt:lpstr>Microsoft YaHei</vt:lpstr>
      <vt:lpstr>Microsoft YaHei</vt:lpstr>
      <vt:lpstr>Noto Sans S Chinese Medium</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C语言与数据结构</dc:title>
  <dc:creator>Microsoft Office User</dc:creator>
  <cp:lastModifiedBy>Microsoft Office User</cp:lastModifiedBy>
  <cp:revision>389</cp:revision>
  <dcterms:created xsi:type="dcterms:W3CDTF">2019-09-24T01:18:33Z</dcterms:created>
  <dcterms:modified xsi:type="dcterms:W3CDTF">2020-04-19T01:25:36Z</dcterms:modified>
</cp:coreProperties>
</file>